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91" r:id="rId2"/>
    <p:sldId id="292" r:id="rId3"/>
    <p:sldId id="293" r:id="rId4"/>
    <p:sldId id="324" r:id="rId5"/>
    <p:sldId id="316" r:id="rId6"/>
    <p:sldId id="299" r:id="rId7"/>
    <p:sldId id="257" r:id="rId8"/>
    <p:sldId id="294" r:id="rId9"/>
    <p:sldId id="317" r:id="rId10"/>
    <p:sldId id="295" r:id="rId11"/>
    <p:sldId id="318" r:id="rId12"/>
    <p:sldId id="296" r:id="rId13"/>
    <p:sldId id="297" r:id="rId14"/>
    <p:sldId id="256"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301" r:id="rId28"/>
    <p:sldId id="258" r:id="rId29"/>
    <p:sldId id="259" r:id="rId30"/>
    <p:sldId id="260" r:id="rId31"/>
    <p:sldId id="261" r:id="rId32"/>
    <p:sldId id="263" r:id="rId33"/>
    <p:sldId id="264" r:id="rId34"/>
    <p:sldId id="265" r:id="rId35"/>
    <p:sldId id="266" r:id="rId36"/>
    <p:sldId id="267" r:id="rId37"/>
    <p:sldId id="268" r:id="rId38"/>
    <p:sldId id="269" r:id="rId39"/>
    <p:sldId id="303" r:id="rId40"/>
    <p:sldId id="286" r:id="rId41"/>
    <p:sldId id="308" r:id="rId42"/>
    <p:sldId id="287" r:id="rId43"/>
    <p:sldId id="309" r:id="rId44"/>
    <p:sldId id="310" r:id="rId45"/>
    <p:sldId id="306" r:id="rId46"/>
    <p:sldId id="305" r:id="rId47"/>
    <p:sldId id="289" r:id="rId48"/>
    <p:sldId id="304" r:id="rId49"/>
    <p:sldId id="307" r:id="rId50"/>
    <p:sldId id="288" r:id="rId51"/>
    <p:sldId id="312" r:id="rId52"/>
    <p:sldId id="319" r:id="rId53"/>
    <p:sldId id="320" r:id="rId54"/>
    <p:sldId id="321" r:id="rId55"/>
    <p:sldId id="322" r:id="rId56"/>
    <p:sldId id="323" r:id="rId57"/>
    <p:sldId id="313" r:id="rId58"/>
    <p:sldId id="315" r:id="rId59"/>
    <p:sldId id="31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5BBA73-AE23-442A-AD1E-75732704A8C0}"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148D3234-A8DC-4CD1-8437-2A50C117BAF0}">
      <dgm:prSet/>
      <dgm:spPr/>
      <dgm:t>
        <a:bodyPr/>
        <a:lstStyle/>
        <a:p>
          <a:r>
            <a:rPr lang="en-US"/>
            <a:t>Components</a:t>
          </a:r>
        </a:p>
      </dgm:t>
    </dgm:pt>
    <dgm:pt modelId="{FB49F0F0-AAAC-45DD-8DA4-00DBBAA93D75}" type="parTrans" cxnId="{5EC44E4A-D2A9-4365-9A0D-BF81F64130C6}">
      <dgm:prSet/>
      <dgm:spPr/>
      <dgm:t>
        <a:bodyPr/>
        <a:lstStyle/>
        <a:p>
          <a:endParaRPr lang="en-US"/>
        </a:p>
      </dgm:t>
    </dgm:pt>
    <dgm:pt modelId="{6D0E8C2D-32F8-408B-A26C-F6B34F1FA8FA}" type="sibTrans" cxnId="{5EC44E4A-D2A9-4365-9A0D-BF81F64130C6}">
      <dgm:prSet/>
      <dgm:spPr/>
      <dgm:t>
        <a:bodyPr/>
        <a:lstStyle/>
        <a:p>
          <a:endParaRPr lang="en-US"/>
        </a:p>
      </dgm:t>
    </dgm:pt>
    <dgm:pt modelId="{52360CB4-2BFA-4C5D-8132-87F51B1E4FC7}">
      <dgm:prSet/>
      <dgm:spPr/>
      <dgm:t>
        <a:bodyPr/>
        <a:lstStyle/>
        <a:p>
          <a:r>
            <a:rPr lang="en-US"/>
            <a:t>Motors</a:t>
          </a:r>
        </a:p>
      </dgm:t>
    </dgm:pt>
    <dgm:pt modelId="{6DD42D55-8AC3-4D89-B92B-7CE6E4536151}" type="parTrans" cxnId="{7BB50A89-FC9D-46D7-B616-E2A224BFA116}">
      <dgm:prSet/>
      <dgm:spPr/>
      <dgm:t>
        <a:bodyPr/>
        <a:lstStyle/>
        <a:p>
          <a:endParaRPr lang="en-US"/>
        </a:p>
      </dgm:t>
    </dgm:pt>
    <dgm:pt modelId="{B9C6FD3C-513E-403B-9C61-019421B3BBFE}" type="sibTrans" cxnId="{7BB50A89-FC9D-46D7-B616-E2A224BFA116}">
      <dgm:prSet/>
      <dgm:spPr/>
      <dgm:t>
        <a:bodyPr/>
        <a:lstStyle/>
        <a:p>
          <a:endParaRPr lang="en-US"/>
        </a:p>
      </dgm:t>
    </dgm:pt>
    <dgm:pt modelId="{5F039180-170F-467F-AFA9-2C9FFC9B1AB5}">
      <dgm:prSet/>
      <dgm:spPr/>
      <dgm:t>
        <a:bodyPr/>
        <a:lstStyle/>
        <a:p>
          <a:r>
            <a:rPr lang="en-US"/>
            <a:t>Motor Driver</a:t>
          </a:r>
        </a:p>
      </dgm:t>
    </dgm:pt>
    <dgm:pt modelId="{0C3B0922-AB4F-429D-9A89-26C07BAF408B}" type="parTrans" cxnId="{CA3F8BF2-FC11-4742-B4EB-10AFBB0D9656}">
      <dgm:prSet/>
      <dgm:spPr/>
      <dgm:t>
        <a:bodyPr/>
        <a:lstStyle/>
        <a:p>
          <a:endParaRPr lang="en-US"/>
        </a:p>
      </dgm:t>
    </dgm:pt>
    <dgm:pt modelId="{781C3F72-8E7B-40D7-8BF1-6F5143F1F733}" type="sibTrans" cxnId="{CA3F8BF2-FC11-4742-B4EB-10AFBB0D9656}">
      <dgm:prSet/>
      <dgm:spPr/>
      <dgm:t>
        <a:bodyPr/>
        <a:lstStyle/>
        <a:p>
          <a:endParaRPr lang="en-US"/>
        </a:p>
      </dgm:t>
    </dgm:pt>
    <dgm:pt modelId="{49212ABB-D715-47B7-9B92-94943B02181A}">
      <dgm:prSet/>
      <dgm:spPr/>
      <dgm:t>
        <a:bodyPr/>
        <a:lstStyle/>
        <a:p>
          <a:r>
            <a:rPr lang="en-US"/>
            <a:t>Sensors</a:t>
          </a:r>
        </a:p>
      </dgm:t>
    </dgm:pt>
    <dgm:pt modelId="{64AB52D3-F451-4331-BBEC-2E601A4314CE}" type="parTrans" cxnId="{862B478C-B138-4478-ACD1-5C4630C7A45B}">
      <dgm:prSet/>
      <dgm:spPr/>
      <dgm:t>
        <a:bodyPr/>
        <a:lstStyle/>
        <a:p>
          <a:endParaRPr lang="en-US"/>
        </a:p>
      </dgm:t>
    </dgm:pt>
    <dgm:pt modelId="{27DF858C-8A9A-40CE-96BA-21ECDBDC6D64}" type="sibTrans" cxnId="{862B478C-B138-4478-ACD1-5C4630C7A45B}">
      <dgm:prSet/>
      <dgm:spPr/>
      <dgm:t>
        <a:bodyPr/>
        <a:lstStyle/>
        <a:p>
          <a:endParaRPr lang="en-US"/>
        </a:p>
      </dgm:t>
    </dgm:pt>
    <dgm:pt modelId="{0B257DCB-6C73-4EB1-9C2B-A777C167843B}">
      <dgm:prSet/>
      <dgm:spPr/>
      <dgm:t>
        <a:bodyPr/>
        <a:lstStyle/>
        <a:p>
          <a:r>
            <a:rPr lang="en-US"/>
            <a:t>Connection</a:t>
          </a:r>
        </a:p>
      </dgm:t>
    </dgm:pt>
    <dgm:pt modelId="{11F2F22A-3D5E-4DD9-985D-4CE02B199A93}" type="parTrans" cxnId="{3DB834D1-592C-4A9E-ADE4-511885F380B7}">
      <dgm:prSet/>
      <dgm:spPr/>
      <dgm:t>
        <a:bodyPr/>
        <a:lstStyle/>
        <a:p>
          <a:endParaRPr lang="en-US"/>
        </a:p>
      </dgm:t>
    </dgm:pt>
    <dgm:pt modelId="{9A6FD677-A066-407B-BD06-97D5809B89D7}" type="sibTrans" cxnId="{3DB834D1-592C-4A9E-ADE4-511885F380B7}">
      <dgm:prSet/>
      <dgm:spPr/>
      <dgm:t>
        <a:bodyPr/>
        <a:lstStyle/>
        <a:p>
          <a:endParaRPr lang="en-US"/>
        </a:p>
      </dgm:t>
    </dgm:pt>
    <dgm:pt modelId="{C2FD3907-F06A-4D7B-9B3D-3B335479798E}">
      <dgm:prSet/>
      <dgm:spPr/>
      <dgm:t>
        <a:bodyPr/>
        <a:lstStyle/>
        <a:p>
          <a:r>
            <a:rPr lang="en-US"/>
            <a:t>Logic Code</a:t>
          </a:r>
        </a:p>
      </dgm:t>
    </dgm:pt>
    <dgm:pt modelId="{BDAE894E-A640-4B64-810A-F5B51FFDBDBB}" type="parTrans" cxnId="{698FC481-90BF-46E3-855D-9731CB6EF99E}">
      <dgm:prSet/>
      <dgm:spPr/>
      <dgm:t>
        <a:bodyPr/>
        <a:lstStyle/>
        <a:p>
          <a:endParaRPr lang="en-US"/>
        </a:p>
      </dgm:t>
    </dgm:pt>
    <dgm:pt modelId="{538DCDD4-2C5F-4D74-8313-AE053E0F62D6}" type="sibTrans" cxnId="{698FC481-90BF-46E3-855D-9731CB6EF99E}">
      <dgm:prSet/>
      <dgm:spPr/>
      <dgm:t>
        <a:bodyPr/>
        <a:lstStyle/>
        <a:p>
          <a:endParaRPr lang="en-US"/>
        </a:p>
      </dgm:t>
    </dgm:pt>
    <dgm:pt modelId="{4A57C081-311F-4653-A393-83F28DE9A5C1}" type="pres">
      <dgm:prSet presAssocID="{0E5BBA73-AE23-442A-AD1E-75732704A8C0}" presName="linear" presStyleCnt="0">
        <dgm:presLayoutVars>
          <dgm:dir/>
          <dgm:animLvl val="lvl"/>
          <dgm:resizeHandles val="exact"/>
        </dgm:presLayoutVars>
      </dgm:prSet>
      <dgm:spPr/>
    </dgm:pt>
    <dgm:pt modelId="{53FF68C6-2263-45C4-9232-AC09543B4B53}" type="pres">
      <dgm:prSet presAssocID="{148D3234-A8DC-4CD1-8437-2A50C117BAF0}" presName="parentLin" presStyleCnt="0"/>
      <dgm:spPr/>
    </dgm:pt>
    <dgm:pt modelId="{E1C68AD6-8216-490B-853D-98DD8F88E54D}" type="pres">
      <dgm:prSet presAssocID="{148D3234-A8DC-4CD1-8437-2A50C117BAF0}" presName="parentLeftMargin" presStyleLbl="node1" presStyleIdx="0" presStyleCnt="6"/>
      <dgm:spPr/>
    </dgm:pt>
    <dgm:pt modelId="{A1C38EE7-B6F4-432B-B18D-3A280D8BE63E}" type="pres">
      <dgm:prSet presAssocID="{148D3234-A8DC-4CD1-8437-2A50C117BAF0}" presName="parentText" presStyleLbl="node1" presStyleIdx="0" presStyleCnt="6">
        <dgm:presLayoutVars>
          <dgm:chMax val="0"/>
          <dgm:bulletEnabled val="1"/>
        </dgm:presLayoutVars>
      </dgm:prSet>
      <dgm:spPr/>
    </dgm:pt>
    <dgm:pt modelId="{93C49BDF-5A3E-4059-9F9D-7A80C06DAD9B}" type="pres">
      <dgm:prSet presAssocID="{148D3234-A8DC-4CD1-8437-2A50C117BAF0}" presName="negativeSpace" presStyleCnt="0"/>
      <dgm:spPr/>
    </dgm:pt>
    <dgm:pt modelId="{8886A0FC-C6EA-45A7-911C-4313AB6D0936}" type="pres">
      <dgm:prSet presAssocID="{148D3234-A8DC-4CD1-8437-2A50C117BAF0}" presName="childText" presStyleLbl="conFgAcc1" presStyleIdx="0" presStyleCnt="6">
        <dgm:presLayoutVars>
          <dgm:bulletEnabled val="1"/>
        </dgm:presLayoutVars>
      </dgm:prSet>
      <dgm:spPr/>
    </dgm:pt>
    <dgm:pt modelId="{313F111E-E58E-4DA2-B9F4-EFBE568F7866}" type="pres">
      <dgm:prSet presAssocID="{6D0E8C2D-32F8-408B-A26C-F6B34F1FA8FA}" presName="spaceBetweenRectangles" presStyleCnt="0"/>
      <dgm:spPr/>
    </dgm:pt>
    <dgm:pt modelId="{2F8E5974-1C0B-4B5C-9854-CB8F567B6CE8}" type="pres">
      <dgm:prSet presAssocID="{52360CB4-2BFA-4C5D-8132-87F51B1E4FC7}" presName="parentLin" presStyleCnt="0"/>
      <dgm:spPr/>
    </dgm:pt>
    <dgm:pt modelId="{5C8DEA2D-EE3A-4B34-AC3E-F4B55F9AE207}" type="pres">
      <dgm:prSet presAssocID="{52360CB4-2BFA-4C5D-8132-87F51B1E4FC7}" presName="parentLeftMargin" presStyleLbl="node1" presStyleIdx="0" presStyleCnt="6"/>
      <dgm:spPr/>
    </dgm:pt>
    <dgm:pt modelId="{D3629B04-7022-4F74-BB2B-4DF4741F1B3D}" type="pres">
      <dgm:prSet presAssocID="{52360CB4-2BFA-4C5D-8132-87F51B1E4FC7}" presName="parentText" presStyleLbl="node1" presStyleIdx="1" presStyleCnt="6">
        <dgm:presLayoutVars>
          <dgm:chMax val="0"/>
          <dgm:bulletEnabled val="1"/>
        </dgm:presLayoutVars>
      </dgm:prSet>
      <dgm:spPr/>
    </dgm:pt>
    <dgm:pt modelId="{FFCE228B-2BB8-4DF7-BDE6-14844260240D}" type="pres">
      <dgm:prSet presAssocID="{52360CB4-2BFA-4C5D-8132-87F51B1E4FC7}" presName="negativeSpace" presStyleCnt="0"/>
      <dgm:spPr/>
    </dgm:pt>
    <dgm:pt modelId="{86C38678-44A6-47DE-AA4E-699BB17E22F3}" type="pres">
      <dgm:prSet presAssocID="{52360CB4-2BFA-4C5D-8132-87F51B1E4FC7}" presName="childText" presStyleLbl="conFgAcc1" presStyleIdx="1" presStyleCnt="6">
        <dgm:presLayoutVars>
          <dgm:bulletEnabled val="1"/>
        </dgm:presLayoutVars>
      </dgm:prSet>
      <dgm:spPr/>
    </dgm:pt>
    <dgm:pt modelId="{9E26C0EE-6D5B-4818-B788-4902925F55E3}" type="pres">
      <dgm:prSet presAssocID="{B9C6FD3C-513E-403B-9C61-019421B3BBFE}" presName="spaceBetweenRectangles" presStyleCnt="0"/>
      <dgm:spPr/>
    </dgm:pt>
    <dgm:pt modelId="{7BE9A423-27F1-4300-80C8-62EAE05A1C30}" type="pres">
      <dgm:prSet presAssocID="{5F039180-170F-467F-AFA9-2C9FFC9B1AB5}" presName="parentLin" presStyleCnt="0"/>
      <dgm:spPr/>
    </dgm:pt>
    <dgm:pt modelId="{F1C38141-AA4E-437C-99CA-5AD058FBA438}" type="pres">
      <dgm:prSet presAssocID="{5F039180-170F-467F-AFA9-2C9FFC9B1AB5}" presName="parentLeftMargin" presStyleLbl="node1" presStyleIdx="1" presStyleCnt="6"/>
      <dgm:spPr/>
    </dgm:pt>
    <dgm:pt modelId="{474CD21F-0C68-4318-B359-4D7B05F2B890}" type="pres">
      <dgm:prSet presAssocID="{5F039180-170F-467F-AFA9-2C9FFC9B1AB5}" presName="parentText" presStyleLbl="node1" presStyleIdx="2" presStyleCnt="6">
        <dgm:presLayoutVars>
          <dgm:chMax val="0"/>
          <dgm:bulletEnabled val="1"/>
        </dgm:presLayoutVars>
      </dgm:prSet>
      <dgm:spPr/>
    </dgm:pt>
    <dgm:pt modelId="{E0B79D66-97C0-493C-B368-D0ED62F3A4A7}" type="pres">
      <dgm:prSet presAssocID="{5F039180-170F-467F-AFA9-2C9FFC9B1AB5}" presName="negativeSpace" presStyleCnt="0"/>
      <dgm:spPr/>
    </dgm:pt>
    <dgm:pt modelId="{8FC5D283-AD6A-4A37-96A0-BE79687FA751}" type="pres">
      <dgm:prSet presAssocID="{5F039180-170F-467F-AFA9-2C9FFC9B1AB5}" presName="childText" presStyleLbl="conFgAcc1" presStyleIdx="2" presStyleCnt="6">
        <dgm:presLayoutVars>
          <dgm:bulletEnabled val="1"/>
        </dgm:presLayoutVars>
      </dgm:prSet>
      <dgm:spPr/>
    </dgm:pt>
    <dgm:pt modelId="{F8B6A105-779C-464B-A10E-3F9F38778340}" type="pres">
      <dgm:prSet presAssocID="{781C3F72-8E7B-40D7-8BF1-6F5143F1F733}" presName="spaceBetweenRectangles" presStyleCnt="0"/>
      <dgm:spPr/>
    </dgm:pt>
    <dgm:pt modelId="{9A460722-ECE1-428F-B9FB-86194ADFBE31}" type="pres">
      <dgm:prSet presAssocID="{49212ABB-D715-47B7-9B92-94943B02181A}" presName="parentLin" presStyleCnt="0"/>
      <dgm:spPr/>
    </dgm:pt>
    <dgm:pt modelId="{6671A793-88EE-4912-B388-94EB63B2D0C6}" type="pres">
      <dgm:prSet presAssocID="{49212ABB-D715-47B7-9B92-94943B02181A}" presName="parentLeftMargin" presStyleLbl="node1" presStyleIdx="2" presStyleCnt="6"/>
      <dgm:spPr/>
    </dgm:pt>
    <dgm:pt modelId="{75961182-C3D2-451D-9358-78900B1F72A0}" type="pres">
      <dgm:prSet presAssocID="{49212ABB-D715-47B7-9B92-94943B02181A}" presName="parentText" presStyleLbl="node1" presStyleIdx="3" presStyleCnt="6">
        <dgm:presLayoutVars>
          <dgm:chMax val="0"/>
          <dgm:bulletEnabled val="1"/>
        </dgm:presLayoutVars>
      </dgm:prSet>
      <dgm:spPr/>
    </dgm:pt>
    <dgm:pt modelId="{84158B96-7544-486B-8FBC-0D22BDC75712}" type="pres">
      <dgm:prSet presAssocID="{49212ABB-D715-47B7-9B92-94943B02181A}" presName="negativeSpace" presStyleCnt="0"/>
      <dgm:spPr/>
    </dgm:pt>
    <dgm:pt modelId="{BEEB75EC-52BA-4DA5-8216-9518D1189145}" type="pres">
      <dgm:prSet presAssocID="{49212ABB-D715-47B7-9B92-94943B02181A}" presName="childText" presStyleLbl="conFgAcc1" presStyleIdx="3" presStyleCnt="6">
        <dgm:presLayoutVars>
          <dgm:bulletEnabled val="1"/>
        </dgm:presLayoutVars>
      </dgm:prSet>
      <dgm:spPr/>
    </dgm:pt>
    <dgm:pt modelId="{27766A04-4B6C-4CEA-99DB-11B362D4819D}" type="pres">
      <dgm:prSet presAssocID="{27DF858C-8A9A-40CE-96BA-21ECDBDC6D64}" presName="spaceBetweenRectangles" presStyleCnt="0"/>
      <dgm:spPr/>
    </dgm:pt>
    <dgm:pt modelId="{C8415686-31B3-4E87-8736-5E58473EFF4F}" type="pres">
      <dgm:prSet presAssocID="{0B257DCB-6C73-4EB1-9C2B-A777C167843B}" presName="parentLin" presStyleCnt="0"/>
      <dgm:spPr/>
    </dgm:pt>
    <dgm:pt modelId="{FC058D68-60E8-485D-9D08-6F8BC8F43492}" type="pres">
      <dgm:prSet presAssocID="{0B257DCB-6C73-4EB1-9C2B-A777C167843B}" presName="parentLeftMargin" presStyleLbl="node1" presStyleIdx="3" presStyleCnt="6"/>
      <dgm:spPr/>
    </dgm:pt>
    <dgm:pt modelId="{6D0B1E35-107F-43AA-B265-50030D2859E8}" type="pres">
      <dgm:prSet presAssocID="{0B257DCB-6C73-4EB1-9C2B-A777C167843B}" presName="parentText" presStyleLbl="node1" presStyleIdx="4" presStyleCnt="6">
        <dgm:presLayoutVars>
          <dgm:chMax val="0"/>
          <dgm:bulletEnabled val="1"/>
        </dgm:presLayoutVars>
      </dgm:prSet>
      <dgm:spPr/>
    </dgm:pt>
    <dgm:pt modelId="{A9648DD0-A517-4E07-834C-43AB17AB5595}" type="pres">
      <dgm:prSet presAssocID="{0B257DCB-6C73-4EB1-9C2B-A777C167843B}" presName="negativeSpace" presStyleCnt="0"/>
      <dgm:spPr/>
    </dgm:pt>
    <dgm:pt modelId="{0CEAB0A8-4828-4053-B7A7-7E064FD9C83A}" type="pres">
      <dgm:prSet presAssocID="{0B257DCB-6C73-4EB1-9C2B-A777C167843B}" presName="childText" presStyleLbl="conFgAcc1" presStyleIdx="4" presStyleCnt="6">
        <dgm:presLayoutVars>
          <dgm:bulletEnabled val="1"/>
        </dgm:presLayoutVars>
      </dgm:prSet>
      <dgm:spPr/>
    </dgm:pt>
    <dgm:pt modelId="{A5D6F81F-000A-45CD-9EC0-63B348F3F5F8}" type="pres">
      <dgm:prSet presAssocID="{9A6FD677-A066-407B-BD06-97D5809B89D7}" presName="spaceBetweenRectangles" presStyleCnt="0"/>
      <dgm:spPr/>
    </dgm:pt>
    <dgm:pt modelId="{0428F1D0-6EBE-40C8-897D-3E0E10729B96}" type="pres">
      <dgm:prSet presAssocID="{C2FD3907-F06A-4D7B-9B3D-3B335479798E}" presName="parentLin" presStyleCnt="0"/>
      <dgm:spPr/>
    </dgm:pt>
    <dgm:pt modelId="{D27FF512-0BBB-4364-840F-B609EC7B1AC1}" type="pres">
      <dgm:prSet presAssocID="{C2FD3907-F06A-4D7B-9B3D-3B335479798E}" presName="parentLeftMargin" presStyleLbl="node1" presStyleIdx="4" presStyleCnt="6"/>
      <dgm:spPr/>
    </dgm:pt>
    <dgm:pt modelId="{E3E0056D-A72C-430E-AA25-36F8F081CD23}" type="pres">
      <dgm:prSet presAssocID="{C2FD3907-F06A-4D7B-9B3D-3B335479798E}" presName="parentText" presStyleLbl="node1" presStyleIdx="5" presStyleCnt="6">
        <dgm:presLayoutVars>
          <dgm:chMax val="0"/>
          <dgm:bulletEnabled val="1"/>
        </dgm:presLayoutVars>
      </dgm:prSet>
      <dgm:spPr/>
    </dgm:pt>
    <dgm:pt modelId="{A884D75B-0BF5-4919-8629-1531718DFD75}" type="pres">
      <dgm:prSet presAssocID="{C2FD3907-F06A-4D7B-9B3D-3B335479798E}" presName="negativeSpace" presStyleCnt="0"/>
      <dgm:spPr/>
    </dgm:pt>
    <dgm:pt modelId="{A41B7BF6-3975-42C7-8094-74F532C546BB}" type="pres">
      <dgm:prSet presAssocID="{C2FD3907-F06A-4D7B-9B3D-3B335479798E}" presName="childText" presStyleLbl="conFgAcc1" presStyleIdx="5" presStyleCnt="6">
        <dgm:presLayoutVars>
          <dgm:bulletEnabled val="1"/>
        </dgm:presLayoutVars>
      </dgm:prSet>
      <dgm:spPr/>
    </dgm:pt>
  </dgm:ptLst>
  <dgm:cxnLst>
    <dgm:cxn modelId="{FEBB5206-B00A-4FC2-9AEA-0A80133A1B9F}" type="presOf" srcId="{C2FD3907-F06A-4D7B-9B3D-3B335479798E}" destId="{D27FF512-0BBB-4364-840F-B609EC7B1AC1}" srcOrd="0" destOrd="0" presId="urn:microsoft.com/office/officeart/2005/8/layout/list1"/>
    <dgm:cxn modelId="{B9E0E62F-08F9-4D08-BCC5-CFCC2BCBAF72}" type="presOf" srcId="{52360CB4-2BFA-4C5D-8132-87F51B1E4FC7}" destId="{D3629B04-7022-4F74-BB2B-4DF4741F1B3D}" srcOrd="1" destOrd="0" presId="urn:microsoft.com/office/officeart/2005/8/layout/list1"/>
    <dgm:cxn modelId="{602FE646-0B15-4EC3-B937-2F4CE5266B47}" type="presOf" srcId="{C2FD3907-F06A-4D7B-9B3D-3B335479798E}" destId="{E3E0056D-A72C-430E-AA25-36F8F081CD23}" srcOrd="1" destOrd="0" presId="urn:microsoft.com/office/officeart/2005/8/layout/list1"/>
    <dgm:cxn modelId="{5EC44E4A-D2A9-4365-9A0D-BF81F64130C6}" srcId="{0E5BBA73-AE23-442A-AD1E-75732704A8C0}" destId="{148D3234-A8DC-4CD1-8437-2A50C117BAF0}" srcOrd="0" destOrd="0" parTransId="{FB49F0F0-AAAC-45DD-8DA4-00DBBAA93D75}" sibTransId="{6D0E8C2D-32F8-408B-A26C-F6B34F1FA8FA}"/>
    <dgm:cxn modelId="{6BDA1C76-5EB3-4932-9872-98D956180B99}" type="presOf" srcId="{49212ABB-D715-47B7-9B92-94943B02181A}" destId="{75961182-C3D2-451D-9358-78900B1F72A0}" srcOrd="1" destOrd="0" presId="urn:microsoft.com/office/officeart/2005/8/layout/list1"/>
    <dgm:cxn modelId="{49591E78-4EF9-4AE9-B4B8-3094E67FB7E5}" type="presOf" srcId="{49212ABB-D715-47B7-9B92-94943B02181A}" destId="{6671A793-88EE-4912-B388-94EB63B2D0C6}" srcOrd="0" destOrd="0" presId="urn:microsoft.com/office/officeart/2005/8/layout/list1"/>
    <dgm:cxn modelId="{698FC481-90BF-46E3-855D-9731CB6EF99E}" srcId="{0E5BBA73-AE23-442A-AD1E-75732704A8C0}" destId="{C2FD3907-F06A-4D7B-9B3D-3B335479798E}" srcOrd="5" destOrd="0" parTransId="{BDAE894E-A640-4B64-810A-F5B51FFDBDBB}" sibTransId="{538DCDD4-2C5F-4D74-8313-AE053E0F62D6}"/>
    <dgm:cxn modelId="{7BB50A89-FC9D-46D7-B616-E2A224BFA116}" srcId="{0E5BBA73-AE23-442A-AD1E-75732704A8C0}" destId="{52360CB4-2BFA-4C5D-8132-87F51B1E4FC7}" srcOrd="1" destOrd="0" parTransId="{6DD42D55-8AC3-4D89-B92B-7CE6E4536151}" sibTransId="{B9C6FD3C-513E-403B-9C61-019421B3BBFE}"/>
    <dgm:cxn modelId="{EEB5458B-8122-4147-98F7-59DEDD19383B}" type="presOf" srcId="{148D3234-A8DC-4CD1-8437-2A50C117BAF0}" destId="{A1C38EE7-B6F4-432B-B18D-3A280D8BE63E}" srcOrd="1" destOrd="0" presId="urn:microsoft.com/office/officeart/2005/8/layout/list1"/>
    <dgm:cxn modelId="{862B478C-B138-4478-ACD1-5C4630C7A45B}" srcId="{0E5BBA73-AE23-442A-AD1E-75732704A8C0}" destId="{49212ABB-D715-47B7-9B92-94943B02181A}" srcOrd="3" destOrd="0" parTransId="{64AB52D3-F451-4331-BBEC-2E601A4314CE}" sibTransId="{27DF858C-8A9A-40CE-96BA-21ECDBDC6D64}"/>
    <dgm:cxn modelId="{7168369A-3C05-467E-B584-B9A9A8BF26E3}" type="presOf" srcId="{52360CB4-2BFA-4C5D-8132-87F51B1E4FC7}" destId="{5C8DEA2D-EE3A-4B34-AC3E-F4B55F9AE207}" srcOrd="0" destOrd="0" presId="urn:microsoft.com/office/officeart/2005/8/layout/list1"/>
    <dgm:cxn modelId="{25D524A1-670E-4DC9-B564-86B4AB56AF70}" type="presOf" srcId="{5F039180-170F-467F-AFA9-2C9FFC9B1AB5}" destId="{F1C38141-AA4E-437C-99CA-5AD058FBA438}" srcOrd="0" destOrd="0" presId="urn:microsoft.com/office/officeart/2005/8/layout/list1"/>
    <dgm:cxn modelId="{81AC9DB9-6BF6-4806-8A5E-BF7354433985}" type="presOf" srcId="{5F039180-170F-467F-AFA9-2C9FFC9B1AB5}" destId="{474CD21F-0C68-4318-B359-4D7B05F2B890}" srcOrd="1" destOrd="0" presId="urn:microsoft.com/office/officeart/2005/8/layout/list1"/>
    <dgm:cxn modelId="{3DB834D1-592C-4A9E-ADE4-511885F380B7}" srcId="{0E5BBA73-AE23-442A-AD1E-75732704A8C0}" destId="{0B257DCB-6C73-4EB1-9C2B-A777C167843B}" srcOrd="4" destOrd="0" parTransId="{11F2F22A-3D5E-4DD9-985D-4CE02B199A93}" sibTransId="{9A6FD677-A066-407B-BD06-97D5809B89D7}"/>
    <dgm:cxn modelId="{B7CC3AD4-32AA-482A-ADD7-C08EA83BBECF}" type="presOf" srcId="{0B257DCB-6C73-4EB1-9C2B-A777C167843B}" destId="{6D0B1E35-107F-43AA-B265-50030D2859E8}" srcOrd="1" destOrd="0" presId="urn:microsoft.com/office/officeart/2005/8/layout/list1"/>
    <dgm:cxn modelId="{42D956D8-989D-4547-B7FA-B9D8E2C71414}" type="presOf" srcId="{148D3234-A8DC-4CD1-8437-2A50C117BAF0}" destId="{E1C68AD6-8216-490B-853D-98DD8F88E54D}" srcOrd="0" destOrd="0" presId="urn:microsoft.com/office/officeart/2005/8/layout/list1"/>
    <dgm:cxn modelId="{3355D7E9-4BF3-420D-8FA5-1585F27CB50F}" type="presOf" srcId="{0B257DCB-6C73-4EB1-9C2B-A777C167843B}" destId="{FC058D68-60E8-485D-9D08-6F8BC8F43492}" srcOrd="0" destOrd="0" presId="urn:microsoft.com/office/officeart/2005/8/layout/list1"/>
    <dgm:cxn modelId="{9F18E2ED-D544-4BB2-9B1A-D4FD3693EE62}" type="presOf" srcId="{0E5BBA73-AE23-442A-AD1E-75732704A8C0}" destId="{4A57C081-311F-4653-A393-83F28DE9A5C1}" srcOrd="0" destOrd="0" presId="urn:microsoft.com/office/officeart/2005/8/layout/list1"/>
    <dgm:cxn modelId="{CA3F8BF2-FC11-4742-B4EB-10AFBB0D9656}" srcId="{0E5BBA73-AE23-442A-AD1E-75732704A8C0}" destId="{5F039180-170F-467F-AFA9-2C9FFC9B1AB5}" srcOrd="2" destOrd="0" parTransId="{0C3B0922-AB4F-429D-9A89-26C07BAF408B}" sibTransId="{781C3F72-8E7B-40D7-8BF1-6F5143F1F733}"/>
    <dgm:cxn modelId="{5161C81D-101B-4D9E-A2F5-8DB2F6A3CBC6}" type="presParOf" srcId="{4A57C081-311F-4653-A393-83F28DE9A5C1}" destId="{53FF68C6-2263-45C4-9232-AC09543B4B53}" srcOrd="0" destOrd="0" presId="urn:microsoft.com/office/officeart/2005/8/layout/list1"/>
    <dgm:cxn modelId="{19DD4448-D173-4187-9CCA-97533884963F}" type="presParOf" srcId="{53FF68C6-2263-45C4-9232-AC09543B4B53}" destId="{E1C68AD6-8216-490B-853D-98DD8F88E54D}" srcOrd="0" destOrd="0" presId="urn:microsoft.com/office/officeart/2005/8/layout/list1"/>
    <dgm:cxn modelId="{0047701C-C03B-4A34-9B7D-3D618D4EA80E}" type="presParOf" srcId="{53FF68C6-2263-45C4-9232-AC09543B4B53}" destId="{A1C38EE7-B6F4-432B-B18D-3A280D8BE63E}" srcOrd="1" destOrd="0" presId="urn:microsoft.com/office/officeart/2005/8/layout/list1"/>
    <dgm:cxn modelId="{B95C9191-6AD8-444D-8B1A-C5810AFABC22}" type="presParOf" srcId="{4A57C081-311F-4653-A393-83F28DE9A5C1}" destId="{93C49BDF-5A3E-4059-9F9D-7A80C06DAD9B}" srcOrd="1" destOrd="0" presId="urn:microsoft.com/office/officeart/2005/8/layout/list1"/>
    <dgm:cxn modelId="{5C1F414C-D15C-46F9-9596-7BB8E12A87FF}" type="presParOf" srcId="{4A57C081-311F-4653-A393-83F28DE9A5C1}" destId="{8886A0FC-C6EA-45A7-911C-4313AB6D0936}" srcOrd="2" destOrd="0" presId="urn:microsoft.com/office/officeart/2005/8/layout/list1"/>
    <dgm:cxn modelId="{F0EC1A5F-79D2-4C88-ACE2-C3E1871C8C88}" type="presParOf" srcId="{4A57C081-311F-4653-A393-83F28DE9A5C1}" destId="{313F111E-E58E-4DA2-B9F4-EFBE568F7866}" srcOrd="3" destOrd="0" presId="urn:microsoft.com/office/officeart/2005/8/layout/list1"/>
    <dgm:cxn modelId="{023A8306-5726-4E86-9106-EE4FBA97F783}" type="presParOf" srcId="{4A57C081-311F-4653-A393-83F28DE9A5C1}" destId="{2F8E5974-1C0B-4B5C-9854-CB8F567B6CE8}" srcOrd="4" destOrd="0" presId="urn:microsoft.com/office/officeart/2005/8/layout/list1"/>
    <dgm:cxn modelId="{1D487B47-014F-4298-99E0-B93E9C2D0175}" type="presParOf" srcId="{2F8E5974-1C0B-4B5C-9854-CB8F567B6CE8}" destId="{5C8DEA2D-EE3A-4B34-AC3E-F4B55F9AE207}" srcOrd="0" destOrd="0" presId="urn:microsoft.com/office/officeart/2005/8/layout/list1"/>
    <dgm:cxn modelId="{9DD1E7FB-2D2A-48FD-9546-79F864FA4462}" type="presParOf" srcId="{2F8E5974-1C0B-4B5C-9854-CB8F567B6CE8}" destId="{D3629B04-7022-4F74-BB2B-4DF4741F1B3D}" srcOrd="1" destOrd="0" presId="urn:microsoft.com/office/officeart/2005/8/layout/list1"/>
    <dgm:cxn modelId="{12F2DBA1-4BEB-4297-BBA1-08ED96A2F24B}" type="presParOf" srcId="{4A57C081-311F-4653-A393-83F28DE9A5C1}" destId="{FFCE228B-2BB8-4DF7-BDE6-14844260240D}" srcOrd="5" destOrd="0" presId="urn:microsoft.com/office/officeart/2005/8/layout/list1"/>
    <dgm:cxn modelId="{769F2756-BC54-47C7-BCA0-236A5D8A5B08}" type="presParOf" srcId="{4A57C081-311F-4653-A393-83F28DE9A5C1}" destId="{86C38678-44A6-47DE-AA4E-699BB17E22F3}" srcOrd="6" destOrd="0" presId="urn:microsoft.com/office/officeart/2005/8/layout/list1"/>
    <dgm:cxn modelId="{91BACBBD-B4BF-4B4F-83B7-1145BA5A585D}" type="presParOf" srcId="{4A57C081-311F-4653-A393-83F28DE9A5C1}" destId="{9E26C0EE-6D5B-4818-B788-4902925F55E3}" srcOrd="7" destOrd="0" presId="urn:microsoft.com/office/officeart/2005/8/layout/list1"/>
    <dgm:cxn modelId="{88DCD082-D95A-4DB7-9B0E-E782D62FC4F8}" type="presParOf" srcId="{4A57C081-311F-4653-A393-83F28DE9A5C1}" destId="{7BE9A423-27F1-4300-80C8-62EAE05A1C30}" srcOrd="8" destOrd="0" presId="urn:microsoft.com/office/officeart/2005/8/layout/list1"/>
    <dgm:cxn modelId="{EAE15E28-1FCE-4AFA-8452-1630A7588E15}" type="presParOf" srcId="{7BE9A423-27F1-4300-80C8-62EAE05A1C30}" destId="{F1C38141-AA4E-437C-99CA-5AD058FBA438}" srcOrd="0" destOrd="0" presId="urn:microsoft.com/office/officeart/2005/8/layout/list1"/>
    <dgm:cxn modelId="{312274EB-7677-4E72-B558-DE3157CD1353}" type="presParOf" srcId="{7BE9A423-27F1-4300-80C8-62EAE05A1C30}" destId="{474CD21F-0C68-4318-B359-4D7B05F2B890}" srcOrd="1" destOrd="0" presId="urn:microsoft.com/office/officeart/2005/8/layout/list1"/>
    <dgm:cxn modelId="{D9882C72-4A2C-4B82-909E-84E386030D91}" type="presParOf" srcId="{4A57C081-311F-4653-A393-83F28DE9A5C1}" destId="{E0B79D66-97C0-493C-B368-D0ED62F3A4A7}" srcOrd="9" destOrd="0" presId="urn:microsoft.com/office/officeart/2005/8/layout/list1"/>
    <dgm:cxn modelId="{8A6FD37F-F98D-4F23-8FBF-98FB654F3F34}" type="presParOf" srcId="{4A57C081-311F-4653-A393-83F28DE9A5C1}" destId="{8FC5D283-AD6A-4A37-96A0-BE79687FA751}" srcOrd="10" destOrd="0" presId="urn:microsoft.com/office/officeart/2005/8/layout/list1"/>
    <dgm:cxn modelId="{EF2ECC95-12EB-463B-B376-694752736925}" type="presParOf" srcId="{4A57C081-311F-4653-A393-83F28DE9A5C1}" destId="{F8B6A105-779C-464B-A10E-3F9F38778340}" srcOrd="11" destOrd="0" presId="urn:microsoft.com/office/officeart/2005/8/layout/list1"/>
    <dgm:cxn modelId="{E4DCC8F3-1F27-4F3A-A6A0-6AB2B86711FA}" type="presParOf" srcId="{4A57C081-311F-4653-A393-83F28DE9A5C1}" destId="{9A460722-ECE1-428F-B9FB-86194ADFBE31}" srcOrd="12" destOrd="0" presId="urn:microsoft.com/office/officeart/2005/8/layout/list1"/>
    <dgm:cxn modelId="{48700209-DF7E-4CD8-884E-301FB4DEC496}" type="presParOf" srcId="{9A460722-ECE1-428F-B9FB-86194ADFBE31}" destId="{6671A793-88EE-4912-B388-94EB63B2D0C6}" srcOrd="0" destOrd="0" presId="urn:microsoft.com/office/officeart/2005/8/layout/list1"/>
    <dgm:cxn modelId="{47713F4F-DE34-47A7-A36A-F3C14CB27926}" type="presParOf" srcId="{9A460722-ECE1-428F-B9FB-86194ADFBE31}" destId="{75961182-C3D2-451D-9358-78900B1F72A0}" srcOrd="1" destOrd="0" presId="urn:microsoft.com/office/officeart/2005/8/layout/list1"/>
    <dgm:cxn modelId="{20710A50-F43C-4DEC-A498-D0C37D17C1EB}" type="presParOf" srcId="{4A57C081-311F-4653-A393-83F28DE9A5C1}" destId="{84158B96-7544-486B-8FBC-0D22BDC75712}" srcOrd="13" destOrd="0" presId="urn:microsoft.com/office/officeart/2005/8/layout/list1"/>
    <dgm:cxn modelId="{3C1B400F-AE62-47FB-B874-3859CD077E31}" type="presParOf" srcId="{4A57C081-311F-4653-A393-83F28DE9A5C1}" destId="{BEEB75EC-52BA-4DA5-8216-9518D1189145}" srcOrd="14" destOrd="0" presId="urn:microsoft.com/office/officeart/2005/8/layout/list1"/>
    <dgm:cxn modelId="{A153C8A8-D10B-4D8D-AC14-3E6B205197FD}" type="presParOf" srcId="{4A57C081-311F-4653-A393-83F28DE9A5C1}" destId="{27766A04-4B6C-4CEA-99DB-11B362D4819D}" srcOrd="15" destOrd="0" presId="urn:microsoft.com/office/officeart/2005/8/layout/list1"/>
    <dgm:cxn modelId="{2F81CAE5-B877-418B-83DA-C41DB32952D1}" type="presParOf" srcId="{4A57C081-311F-4653-A393-83F28DE9A5C1}" destId="{C8415686-31B3-4E87-8736-5E58473EFF4F}" srcOrd="16" destOrd="0" presId="urn:microsoft.com/office/officeart/2005/8/layout/list1"/>
    <dgm:cxn modelId="{C864EAAA-7040-453B-9442-4FD913A68927}" type="presParOf" srcId="{C8415686-31B3-4E87-8736-5E58473EFF4F}" destId="{FC058D68-60E8-485D-9D08-6F8BC8F43492}" srcOrd="0" destOrd="0" presId="urn:microsoft.com/office/officeart/2005/8/layout/list1"/>
    <dgm:cxn modelId="{C6CF9DD0-0C0F-44C8-874F-831241EBE365}" type="presParOf" srcId="{C8415686-31B3-4E87-8736-5E58473EFF4F}" destId="{6D0B1E35-107F-43AA-B265-50030D2859E8}" srcOrd="1" destOrd="0" presId="urn:microsoft.com/office/officeart/2005/8/layout/list1"/>
    <dgm:cxn modelId="{ACA679BF-2BCB-4211-B670-29EC260593DC}" type="presParOf" srcId="{4A57C081-311F-4653-A393-83F28DE9A5C1}" destId="{A9648DD0-A517-4E07-834C-43AB17AB5595}" srcOrd="17" destOrd="0" presId="urn:microsoft.com/office/officeart/2005/8/layout/list1"/>
    <dgm:cxn modelId="{9D7CE5F3-05F2-4DFB-9A75-41E57085E7EE}" type="presParOf" srcId="{4A57C081-311F-4653-A393-83F28DE9A5C1}" destId="{0CEAB0A8-4828-4053-B7A7-7E064FD9C83A}" srcOrd="18" destOrd="0" presId="urn:microsoft.com/office/officeart/2005/8/layout/list1"/>
    <dgm:cxn modelId="{EF9529F6-89A5-4918-BD85-1347B55619DF}" type="presParOf" srcId="{4A57C081-311F-4653-A393-83F28DE9A5C1}" destId="{A5D6F81F-000A-45CD-9EC0-63B348F3F5F8}" srcOrd="19" destOrd="0" presId="urn:microsoft.com/office/officeart/2005/8/layout/list1"/>
    <dgm:cxn modelId="{4BEB86D5-7CF8-4212-B819-C328BA945547}" type="presParOf" srcId="{4A57C081-311F-4653-A393-83F28DE9A5C1}" destId="{0428F1D0-6EBE-40C8-897D-3E0E10729B96}" srcOrd="20" destOrd="0" presId="urn:microsoft.com/office/officeart/2005/8/layout/list1"/>
    <dgm:cxn modelId="{809ED7BE-1442-4C87-A87D-5993976433A3}" type="presParOf" srcId="{0428F1D0-6EBE-40C8-897D-3E0E10729B96}" destId="{D27FF512-0BBB-4364-840F-B609EC7B1AC1}" srcOrd="0" destOrd="0" presId="urn:microsoft.com/office/officeart/2005/8/layout/list1"/>
    <dgm:cxn modelId="{3E52BD1D-A232-47E6-BDA5-DFF61F5F39F9}" type="presParOf" srcId="{0428F1D0-6EBE-40C8-897D-3E0E10729B96}" destId="{E3E0056D-A72C-430E-AA25-36F8F081CD23}" srcOrd="1" destOrd="0" presId="urn:microsoft.com/office/officeart/2005/8/layout/list1"/>
    <dgm:cxn modelId="{6ED8F33D-2B2D-4FE7-A118-8DFB03B43269}" type="presParOf" srcId="{4A57C081-311F-4653-A393-83F28DE9A5C1}" destId="{A884D75B-0BF5-4919-8629-1531718DFD75}" srcOrd="21" destOrd="0" presId="urn:microsoft.com/office/officeart/2005/8/layout/list1"/>
    <dgm:cxn modelId="{130E1F20-70BD-4DBB-A352-639BB35311C0}" type="presParOf" srcId="{4A57C081-311F-4653-A393-83F28DE9A5C1}" destId="{A41B7BF6-3975-42C7-8094-74F532C546BB}"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C49578-923A-4D3E-9632-473A9125A19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67FD19C-42FA-4D67-B28B-F344F07326EE}">
      <dgm:prSet/>
      <dgm:spPr/>
      <dgm:t>
        <a:bodyPr/>
        <a:lstStyle/>
        <a:p>
          <a:r>
            <a:rPr lang="en-US"/>
            <a:t>The spinning direction of a DC motor can be controlled by changing the polarity of its input voltage. A common technique for doing this is to use an H-bridge.</a:t>
          </a:r>
        </a:p>
      </dgm:t>
    </dgm:pt>
    <dgm:pt modelId="{D6E25E71-71EF-4C4B-8039-1A5E9E0B42D4}" type="parTrans" cxnId="{2E60EDC4-EABD-45A7-B657-C59787530F61}">
      <dgm:prSet/>
      <dgm:spPr/>
      <dgm:t>
        <a:bodyPr/>
        <a:lstStyle/>
        <a:p>
          <a:endParaRPr lang="en-US"/>
        </a:p>
      </dgm:t>
    </dgm:pt>
    <dgm:pt modelId="{91A5B79F-F7F1-4581-A216-D0B28E541BA5}" type="sibTrans" cxnId="{2E60EDC4-EABD-45A7-B657-C59787530F61}">
      <dgm:prSet/>
      <dgm:spPr/>
      <dgm:t>
        <a:bodyPr/>
        <a:lstStyle/>
        <a:p>
          <a:endParaRPr lang="en-US"/>
        </a:p>
      </dgm:t>
    </dgm:pt>
    <dgm:pt modelId="{C88BC7E3-EA19-4BBC-82CC-D8B536EC01C7}">
      <dgm:prSet/>
      <dgm:spPr/>
      <dgm:t>
        <a:bodyPr/>
        <a:lstStyle/>
        <a:p>
          <a:r>
            <a:rPr lang="en-US"/>
            <a:t>An H-bridge circuit consists of four switches with the motor in the center forming an H-like arrangement.</a:t>
          </a:r>
        </a:p>
      </dgm:t>
    </dgm:pt>
    <dgm:pt modelId="{436BA479-866E-4522-8944-42969357825E}" type="parTrans" cxnId="{FBAA85F3-F373-4F24-82A4-AB4E8FA0495B}">
      <dgm:prSet/>
      <dgm:spPr/>
      <dgm:t>
        <a:bodyPr/>
        <a:lstStyle/>
        <a:p>
          <a:endParaRPr lang="en-US"/>
        </a:p>
      </dgm:t>
    </dgm:pt>
    <dgm:pt modelId="{D82B897E-6E54-41F6-830A-75E4C762692F}" type="sibTrans" cxnId="{FBAA85F3-F373-4F24-82A4-AB4E8FA0495B}">
      <dgm:prSet/>
      <dgm:spPr/>
      <dgm:t>
        <a:bodyPr/>
        <a:lstStyle/>
        <a:p>
          <a:endParaRPr lang="en-US"/>
        </a:p>
      </dgm:t>
    </dgm:pt>
    <dgm:pt modelId="{FF031307-EEB3-43C1-9D95-120C93A0DF79}">
      <dgm:prSet/>
      <dgm:spPr/>
      <dgm:t>
        <a:bodyPr/>
        <a:lstStyle/>
        <a:p>
          <a:r>
            <a:rPr lang="en-US"/>
            <a:t>Closing two specific switches at a time reverses the polarity of the voltage applied to the motor. This causes a change in the spinning direction of the motor.</a:t>
          </a:r>
        </a:p>
      </dgm:t>
    </dgm:pt>
    <dgm:pt modelId="{5CAFA2B9-A2B2-48D6-B189-A313ABE212FB}" type="parTrans" cxnId="{0CD9A399-3FAA-4632-971C-EE3FF6FEE64F}">
      <dgm:prSet/>
      <dgm:spPr/>
      <dgm:t>
        <a:bodyPr/>
        <a:lstStyle/>
        <a:p>
          <a:endParaRPr lang="en-US"/>
        </a:p>
      </dgm:t>
    </dgm:pt>
    <dgm:pt modelId="{F0C19CA1-49EF-49FE-8C8F-5883885C00DB}" type="sibTrans" cxnId="{0CD9A399-3FAA-4632-971C-EE3FF6FEE64F}">
      <dgm:prSet/>
      <dgm:spPr/>
      <dgm:t>
        <a:bodyPr/>
        <a:lstStyle/>
        <a:p>
          <a:endParaRPr lang="en-US"/>
        </a:p>
      </dgm:t>
    </dgm:pt>
    <dgm:pt modelId="{1ECB981F-19A9-4ED4-B333-F3793860C2A3}" type="pres">
      <dgm:prSet presAssocID="{A1C49578-923A-4D3E-9632-473A9125A199}" presName="linear" presStyleCnt="0">
        <dgm:presLayoutVars>
          <dgm:animLvl val="lvl"/>
          <dgm:resizeHandles val="exact"/>
        </dgm:presLayoutVars>
      </dgm:prSet>
      <dgm:spPr/>
    </dgm:pt>
    <dgm:pt modelId="{C6CEC729-68A2-4B05-B19D-8D8FB593A86E}" type="pres">
      <dgm:prSet presAssocID="{367FD19C-42FA-4D67-B28B-F344F07326EE}" presName="parentText" presStyleLbl="node1" presStyleIdx="0" presStyleCnt="3">
        <dgm:presLayoutVars>
          <dgm:chMax val="0"/>
          <dgm:bulletEnabled val="1"/>
        </dgm:presLayoutVars>
      </dgm:prSet>
      <dgm:spPr/>
    </dgm:pt>
    <dgm:pt modelId="{BEF06DC9-36C5-443C-A68D-5B8E9D4F2FD7}" type="pres">
      <dgm:prSet presAssocID="{91A5B79F-F7F1-4581-A216-D0B28E541BA5}" presName="spacer" presStyleCnt="0"/>
      <dgm:spPr/>
    </dgm:pt>
    <dgm:pt modelId="{7D7DC148-29CC-4371-BE09-74D501BA41AC}" type="pres">
      <dgm:prSet presAssocID="{C88BC7E3-EA19-4BBC-82CC-D8B536EC01C7}" presName="parentText" presStyleLbl="node1" presStyleIdx="1" presStyleCnt="3">
        <dgm:presLayoutVars>
          <dgm:chMax val="0"/>
          <dgm:bulletEnabled val="1"/>
        </dgm:presLayoutVars>
      </dgm:prSet>
      <dgm:spPr/>
    </dgm:pt>
    <dgm:pt modelId="{090DC02C-C94B-44EC-B120-B8D329168B1B}" type="pres">
      <dgm:prSet presAssocID="{D82B897E-6E54-41F6-830A-75E4C762692F}" presName="spacer" presStyleCnt="0"/>
      <dgm:spPr/>
    </dgm:pt>
    <dgm:pt modelId="{8174CC0D-1897-42A7-9C31-F6BFB1288C61}" type="pres">
      <dgm:prSet presAssocID="{FF031307-EEB3-43C1-9D95-120C93A0DF79}" presName="parentText" presStyleLbl="node1" presStyleIdx="2" presStyleCnt="3">
        <dgm:presLayoutVars>
          <dgm:chMax val="0"/>
          <dgm:bulletEnabled val="1"/>
        </dgm:presLayoutVars>
      </dgm:prSet>
      <dgm:spPr/>
    </dgm:pt>
  </dgm:ptLst>
  <dgm:cxnLst>
    <dgm:cxn modelId="{86C16D64-E0FE-4497-B8C7-97F4E1A37DEE}" type="presOf" srcId="{FF031307-EEB3-43C1-9D95-120C93A0DF79}" destId="{8174CC0D-1897-42A7-9C31-F6BFB1288C61}" srcOrd="0" destOrd="0" presId="urn:microsoft.com/office/officeart/2005/8/layout/vList2"/>
    <dgm:cxn modelId="{0C208A50-64D4-41B7-8E45-031ACE416214}" type="presOf" srcId="{A1C49578-923A-4D3E-9632-473A9125A199}" destId="{1ECB981F-19A9-4ED4-B333-F3793860C2A3}" srcOrd="0" destOrd="0" presId="urn:microsoft.com/office/officeart/2005/8/layout/vList2"/>
    <dgm:cxn modelId="{11527376-0649-499C-9B14-C242C59DD593}" type="presOf" srcId="{C88BC7E3-EA19-4BBC-82CC-D8B536EC01C7}" destId="{7D7DC148-29CC-4371-BE09-74D501BA41AC}" srcOrd="0" destOrd="0" presId="urn:microsoft.com/office/officeart/2005/8/layout/vList2"/>
    <dgm:cxn modelId="{0CD9A399-3FAA-4632-971C-EE3FF6FEE64F}" srcId="{A1C49578-923A-4D3E-9632-473A9125A199}" destId="{FF031307-EEB3-43C1-9D95-120C93A0DF79}" srcOrd="2" destOrd="0" parTransId="{5CAFA2B9-A2B2-48D6-B189-A313ABE212FB}" sibTransId="{F0C19CA1-49EF-49FE-8C8F-5883885C00DB}"/>
    <dgm:cxn modelId="{2E60EDC4-EABD-45A7-B657-C59787530F61}" srcId="{A1C49578-923A-4D3E-9632-473A9125A199}" destId="{367FD19C-42FA-4D67-B28B-F344F07326EE}" srcOrd="0" destOrd="0" parTransId="{D6E25E71-71EF-4C4B-8039-1A5E9E0B42D4}" sibTransId="{91A5B79F-F7F1-4581-A216-D0B28E541BA5}"/>
    <dgm:cxn modelId="{092B5FD8-6306-4AB7-9015-FB89E0686B74}" type="presOf" srcId="{367FD19C-42FA-4D67-B28B-F344F07326EE}" destId="{C6CEC729-68A2-4B05-B19D-8D8FB593A86E}" srcOrd="0" destOrd="0" presId="urn:microsoft.com/office/officeart/2005/8/layout/vList2"/>
    <dgm:cxn modelId="{FBAA85F3-F373-4F24-82A4-AB4E8FA0495B}" srcId="{A1C49578-923A-4D3E-9632-473A9125A199}" destId="{C88BC7E3-EA19-4BBC-82CC-D8B536EC01C7}" srcOrd="1" destOrd="0" parTransId="{436BA479-866E-4522-8944-42969357825E}" sibTransId="{D82B897E-6E54-41F6-830A-75E4C762692F}"/>
    <dgm:cxn modelId="{681F034A-7423-48CA-B44F-9B71CA81030C}" type="presParOf" srcId="{1ECB981F-19A9-4ED4-B333-F3793860C2A3}" destId="{C6CEC729-68A2-4B05-B19D-8D8FB593A86E}" srcOrd="0" destOrd="0" presId="urn:microsoft.com/office/officeart/2005/8/layout/vList2"/>
    <dgm:cxn modelId="{6EE775E7-53E5-437E-B1E1-B08224819CCB}" type="presParOf" srcId="{1ECB981F-19A9-4ED4-B333-F3793860C2A3}" destId="{BEF06DC9-36C5-443C-A68D-5B8E9D4F2FD7}" srcOrd="1" destOrd="0" presId="urn:microsoft.com/office/officeart/2005/8/layout/vList2"/>
    <dgm:cxn modelId="{055E6361-618C-4E7E-B4A9-4DF434CD2B8B}" type="presParOf" srcId="{1ECB981F-19A9-4ED4-B333-F3793860C2A3}" destId="{7D7DC148-29CC-4371-BE09-74D501BA41AC}" srcOrd="2" destOrd="0" presId="urn:microsoft.com/office/officeart/2005/8/layout/vList2"/>
    <dgm:cxn modelId="{0E872F84-B117-4550-9F16-9376E08AC936}" type="presParOf" srcId="{1ECB981F-19A9-4ED4-B333-F3793860C2A3}" destId="{090DC02C-C94B-44EC-B120-B8D329168B1B}" srcOrd="3" destOrd="0" presId="urn:microsoft.com/office/officeart/2005/8/layout/vList2"/>
    <dgm:cxn modelId="{5C5B9DE8-D3BC-4DDC-8D59-AF2AE6F92D5A}" type="presParOf" srcId="{1ECB981F-19A9-4ED4-B333-F3793860C2A3}" destId="{8174CC0D-1897-42A7-9C31-F6BFB1288C6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E0E5A5-2DD7-4204-A1C4-9AE42EA8FB3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34A8805-7D00-430E-9E58-3F6E286D9486}">
      <dgm:prSet custT="1"/>
      <dgm:spPr/>
      <dgm:t>
        <a:bodyPr/>
        <a:lstStyle/>
        <a:p>
          <a:pPr>
            <a:lnSpc>
              <a:spcPct val="100000"/>
            </a:lnSpc>
          </a:pPr>
          <a:r>
            <a:rPr lang="en-US" sz="2000" dirty="0"/>
            <a:t>he speed control pins </a:t>
          </a:r>
          <a:r>
            <a:rPr lang="en-US" sz="2000" b="1" dirty="0"/>
            <a:t>ENA</a:t>
          </a:r>
          <a:r>
            <a:rPr lang="en-US" sz="2000" dirty="0"/>
            <a:t> and</a:t>
          </a:r>
          <a:r>
            <a:rPr lang="en-US" sz="2000" b="1" dirty="0"/>
            <a:t> ENB </a:t>
          </a:r>
          <a:r>
            <a:rPr lang="en-US" sz="2000" dirty="0"/>
            <a:t>are used to turn on/off the motors and control its speed.</a:t>
          </a:r>
        </a:p>
      </dgm:t>
    </dgm:pt>
    <dgm:pt modelId="{DBBC7CA8-D986-44B5-81D9-240E316BDDD8}" type="parTrans" cxnId="{C7414E8E-63FB-4898-BD95-A99DD0ED0F08}">
      <dgm:prSet/>
      <dgm:spPr/>
      <dgm:t>
        <a:bodyPr/>
        <a:lstStyle/>
        <a:p>
          <a:endParaRPr lang="en-US"/>
        </a:p>
      </dgm:t>
    </dgm:pt>
    <dgm:pt modelId="{1F3FDFE3-51D1-4150-A2F8-1777B3177E9B}" type="sibTrans" cxnId="{C7414E8E-63FB-4898-BD95-A99DD0ED0F08}">
      <dgm:prSet/>
      <dgm:spPr/>
      <dgm:t>
        <a:bodyPr/>
        <a:lstStyle/>
        <a:p>
          <a:endParaRPr lang="en-US"/>
        </a:p>
      </dgm:t>
    </dgm:pt>
    <dgm:pt modelId="{04D3373D-6D8E-40C0-8527-31510FA6668E}">
      <dgm:prSet custT="1"/>
      <dgm:spPr/>
      <dgm:t>
        <a:bodyPr/>
        <a:lstStyle/>
        <a:p>
          <a:pPr>
            <a:lnSpc>
              <a:spcPct val="100000"/>
            </a:lnSpc>
          </a:pPr>
          <a:r>
            <a:rPr lang="en-US" sz="1800" dirty="0"/>
            <a:t>Pulling these pins HIGH will cause the motors to spin, while pulling it LOW will stop them. But, with Pulse Width Modulation (PWM), you can actually control the speed of the motors.</a:t>
          </a:r>
        </a:p>
      </dgm:t>
    </dgm:pt>
    <dgm:pt modelId="{343A6D50-1157-46FD-9A04-87083EF5B64E}" type="parTrans" cxnId="{EAF2D117-4A0F-4788-8118-5C608E96972D}">
      <dgm:prSet/>
      <dgm:spPr/>
      <dgm:t>
        <a:bodyPr/>
        <a:lstStyle/>
        <a:p>
          <a:endParaRPr lang="en-US"/>
        </a:p>
      </dgm:t>
    </dgm:pt>
    <dgm:pt modelId="{34C83536-969C-48DE-B8BF-5A8C92C929C6}" type="sibTrans" cxnId="{EAF2D117-4A0F-4788-8118-5C608E96972D}">
      <dgm:prSet/>
      <dgm:spPr/>
      <dgm:t>
        <a:bodyPr/>
        <a:lstStyle/>
        <a:p>
          <a:endParaRPr lang="en-US"/>
        </a:p>
      </dgm:t>
    </dgm:pt>
    <dgm:pt modelId="{6CF13441-DB76-4B40-A359-928342C71549}">
      <dgm:prSet custT="1"/>
      <dgm:spPr/>
      <dgm:t>
        <a:bodyPr/>
        <a:lstStyle/>
        <a:p>
          <a:pPr>
            <a:lnSpc>
              <a:spcPct val="100000"/>
            </a:lnSpc>
          </a:pPr>
          <a:r>
            <a:rPr lang="en-US" sz="1400" dirty="0"/>
            <a:t>The module usually comes with a jumper on these pins. When this jumper is in place, the motor spins at maximum speed. If you want to control the speed of the motors programmatically, you need to remove the jumpers and connect them to the PWM-enabled pins on the Arduino.</a:t>
          </a:r>
        </a:p>
      </dgm:t>
    </dgm:pt>
    <dgm:pt modelId="{C9AEBF0A-1001-4BD0-BDE5-C6F35B3B6C84}" type="parTrans" cxnId="{D0B25769-DCD2-41B3-BD20-A000F2C3AC44}">
      <dgm:prSet/>
      <dgm:spPr/>
      <dgm:t>
        <a:bodyPr/>
        <a:lstStyle/>
        <a:p>
          <a:endParaRPr lang="en-US"/>
        </a:p>
      </dgm:t>
    </dgm:pt>
    <dgm:pt modelId="{BFA32FA5-5610-480F-8F78-285C380F1483}" type="sibTrans" cxnId="{D0B25769-DCD2-41B3-BD20-A000F2C3AC44}">
      <dgm:prSet/>
      <dgm:spPr/>
      <dgm:t>
        <a:bodyPr/>
        <a:lstStyle/>
        <a:p>
          <a:endParaRPr lang="en-US"/>
        </a:p>
      </dgm:t>
    </dgm:pt>
    <dgm:pt modelId="{E1F618B5-0346-4370-91D6-5739E95D7F2A}" type="pres">
      <dgm:prSet presAssocID="{9EE0E5A5-2DD7-4204-A1C4-9AE42EA8FB36}" presName="root" presStyleCnt="0">
        <dgm:presLayoutVars>
          <dgm:dir/>
          <dgm:resizeHandles val="exact"/>
        </dgm:presLayoutVars>
      </dgm:prSet>
      <dgm:spPr/>
    </dgm:pt>
    <dgm:pt modelId="{517BAFA4-33B5-4D04-8C0E-39FEDA21ED19}" type="pres">
      <dgm:prSet presAssocID="{D34A8805-7D00-430E-9E58-3F6E286D9486}" presName="compNode" presStyleCnt="0"/>
      <dgm:spPr/>
    </dgm:pt>
    <dgm:pt modelId="{84FBC995-D107-4E9C-9064-FA624957263E}" type="pres">
      <dgm:prSet presAssocID="{D34A8805-7D00-430E-9E58-3F6E286D94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vron Arrows"/>
        </a:ext>
      </dgm:extLst>
    </dgm:pt>
    <dgm:pt modelId="{C6C095BF-88AD-48D6-A0F3-F22E033E1CE7}" type="pres">
      <dgm:prSet presAssocID="{D34A8805-7D00-430E-9E58-3F6E286D9486}" presName="spaceRect" presStyleCnt="0"/>
      <dgm:spPr/>
    </dgm:pt>
    <dgm:pt modelId="{EB83614B-EE1A-449D-BDF5-C1F50E287F3D}" type="pres">
      <dgm:prSet presAssocID="{D34A8805-7D00-430E-9E58-3F6E286D9486}" presName="textRect" presStyleLbl="revTx" presStyleIdx="0" presStyleCnt="3">
        <dgm:presLayoutVars>
          <dgm:chMax val="1"/>
          <dgm:chPref val="1"/>
        </dgm:presLayoutVars>
      </dgm:prSet>
      <dgm:spPr/>
    </dgm:pt>
    <dgm:pt modelId="{4C8D8388-FB95-432D-8990-4F0DB9499EB1}" type="pres">
      <dgm:prSet presAssocID="{1F3FDFE3-51D1-4150-A2F8-1777B3177E9B}" presName="sibTrans" presStyleCnt="0"/>
      <dgm:spPr/>
    </dgm:pt>
    <dgm:pt modelId="{B0F46DFD-BBC5-49CC-8E61-ECAB11F46D10}" type="pres">
      <dgm:prSet presAssocID="{04D3373D-6D8E-40C0-8527-31510FA6668E}" presName="compNode" presStyleCnt="0"/>
      <dgm:spPr/>
    </dgm:pt>
    <dgm:pt modelId="{0B80FFB2-8148-4A3C-9034-D84331559BDF}" type="pres">
      <dgm:prSet presAssocID="{04D3373D-6D8E-40C0-8527-31510FA6668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Xylophone"/>
        </a:ext>
      </dgm:extLst>
    </dgm:pt>
    <dgm:pt modelId="{D5F9A5DC-5897-43CF-9D14-666FD734750D}" type="pres">
      <dgm:prSet presAssocID="{04D3373D-6D8E-40C0-8527-31510FA6668E}" presName="spaceRect" presStyleCnt="0"/>
      <dgm:spPr/>
    </dgm:pt>
    <dgm:pt modelId="{F33799E8-BE69-41D4-8D43-B7E8C663A912}" type="pres">
      <dgm:prSet presAssocID="{04D3373D-6D8E-40C0-8527-31510FA6668E}" presName="textRect" presStyleLbl="revTx" presStyleIdx="1" presStyleCnt="3">
        <dgm:presLayoutVars>
          <dgm:chMax val="1"/>
          <dgm:chPref val="1"/>
        </dgm:presLayoutVars>
      </dgm:prSet>
      <dgm:spPr/>
    </dgm:pt>
    <dgm:pt modelId="{042795F2-E045-4E5F-AB4D-EABC5E6000B0}" type="pres">
      <dgm:prSet presAssocID="{34C83536-969C-48DE-B8BF-5A8C92C929C6}" presName="sibTrans" presStyleCnt="0"/>
      <dgm:spPr/>
    </dgm:pt>
    <dgm:pt modelId="{4B3D77B4-DC16-4ACB-BF93-1F7AA09E6360}" type="pres">
      <dgm:prSet presAssocID="{6CF13441-DB76-4B40-A359-928342C71549}" presName="compNode" presStyleCnt="0"/>
      <dgm:spPr/>
    </dgm:pt>
    <dgm:pt modelId="{9AB250C6-1EF8-4C07-AFBA-5E60D2425105}" type="pres">
      <dgm:prSet presAssocID="{6CF13441-DB76-4B40-A359-928342C715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anner"/>
        </a:ext>
      </dgm:extLst>
    </dgm:pt>
    <dgm:pt modelId="{0670E3DA-1E31-4B29-BB07-98572D1BB959}" type="pres">
      <dgm:prSet presAssocID="{6CF13441-DB76-4B40-A359-928342C71549}" presName="spaceRect" presStyleCnt="0"/>
      <dgm:spPr/>
    </dgm:pt>
    <dgm:pt modelId="{F439F54B-3D3D-43D1-850C-9CDDD6DD8134}" type="pres">
      <dgm:prSet presAssocID="{6CF13441-DB76-4B40-A359-928342C71549}" presName="textRect" presStyleLbl="revTx" presStyleIdx="2" presStyleCnt="3">
        <dgm:presLayoutVars>
          <dgm:chMax val="1"/>
          <dgm:chPref val="1"/>
        </dgm:presLayoutVars>
      </dgm:prSet>
      <dgm:spPr/>
    </dgm:pt>
  </dgm:ptLst>
  <dgm:cxnLst>
    <dgm:cxn modelId="{EAF2D117-4A0F-4788-8118-5C608E96972D}" srcId="{9EE0E5A5-2DD7-4204-A1C4-9AE42EA8FB36}" destId="{04D3373D-6D8E-40C0-8527-31510FA6668E}" srcOrd="1" destOrd="0" parTransId="{343A6D50-1157-46FD-9A04-87083EF5B64E}" sibTransId="{34C83536-969C-48DE-B8BF-5A8C92C929C6}"/>
    <dgm:cxn modelId="{2C1E202C-774D-47AF-BAB0-3665C271CF6D}" type="presOf" srcId="{04D3373D-6D8E-40C0-8527-31510FA6668E}" destId="{F33799E8-BE69-41D4-8D43-B7E8C663A912}" srcOrd="0" destOrd="0" presId="urn:microsoft.com/office/officeart/2018/2/layout/IconLabelList"/>
    <dgm:cxn modelId="{E532D138-77EE-4AF3-B2A9-D953BB41E102}" type="presOf" srcId="{9EE0E5A5-2DD7-4204-A1C4-9AE42EA8FB36}" destId="{E1F618B5-0346-4370-91D6-5739E95D7F2A}" srcOrd="0" destOrd="0" presId="urn:microsoft.com/office/officeart/2018/2/layout/IconLabelList"/>
    <dgm:cxn modelId="{D0B25769-DCD2-41B3-BD20-A000F2C3AC44}" srcId="{9EE0E5A5-2DD7-4204-A1C4-9AE42EA8FB36}" destId="{6CF13441-DB76-4B40-A359-928342C71549}" srcOrd="2" destOrd="0" parTransId="{C9AEBF0A-1001-4BD0-BDE5-C6F35B3B6C84}" sibTransId="{BFA32FA5-5610-480F-8F78-285C380F1483}"/>
    <dgm:cxn modelId="{FD3B1775-DFEF-491D-9BAA-60DE3FD8D849}" type="presOf" srcId="{6CF13441-DB76-4B40-A359-928342C71549}" destId="{F439F54B-3D3D-43D1-850C-9CDDD6DD8134}" srcOrd="0" destOrd="0" presId="urn:microsoft.com/office/officeart/2018/2/layout/IconLabelList"/>
    <dgm:cxn modelId="{C7414E8E-63FB-4898-BD95-A99DD0ED0F08}" srcId="{9EE0E5A5-2DD7-4204-A1C4-9AE42EA8FB36}" destId="{D34A8805-7D00-430E-9E58-3F6E286D9486}" srcOrd="0" destOrd="0" parTransId="{DBBC7CA8-D986-44B5-81D9-240E316BDDD8}" sibTransId="{1F3FDFE3-51D1-4150-A2F8-1777B3177E9B}"/>
    <dgm:cxn modelId="{2874DFAC-2021-4DD8-AC75-5C9F4BFC4275}" type="presOf" srcId="{D34A8805-7D00-430E-9E58-3F6E286D9486}" destId="{EB83614B-EE1A-449D-BDF5-C1F50E287F3D}" srcOrd="0" destOrd="0" presId="urn:microsoft.com/office/officeart/2018/2/layout/IconLabelList"/>
    <dgm:cxn modelId="{B8C52DC5-A583-4EB6-BA33-825EF615BACA}" type="presParOf" srcId="{E1F618B5-0346-4370-91D6-5739E95D7F2A}" destId="{517BAFA4-33B5-4D04-8C0E-39FEDA21ED19}" srcOrd="0" destOrd="0" presId="urn:microsoft.com/office/officeart/2018/2/layout/IconLabelList"/>
    <dgm:cxn modelId="{3D68ED33-13A8-49D0-9859-4F0842EB5CBA}" type="presParOf" srcId="{517BAFA4-33B5-4D04-8C0E-39FEDA21ED19}" destId="{84FBC995-D107-4E9C-9064-FA624957263E}" srcOrd="0" destOrd="0" presId="urn:microsoft.com/office/officeart/2018/2/layout/IconLabelList"/>
    <dgm:cxn modelId="{DCABD67F-35E6-412A-BF34-71195B4F00B0}" type="presParOf" srcId="{517BAFA4-33B5-4D04-8C0E-39FEDA21ED19}" destId="{C6C095BF-88AD-48D6-A0F3-F22E033E1CE7}" srcOrd="1" destOrd="0" presId="urn:microsoft.com/office/officeart/2018/2/layout/IconLabelList"/>
    <dgm:cxn modelId="{7C4AC296-6870-4A7D-837C-0A16242F316E}" type="presParOf" srcId="{517BAFA4-33B5-4D04-8C0E-39FEDA21ED19}" destId="{EB83614B-EE1A-449D-BDF5-C1F50E287F3D}" srcOrd="2" destOrd="0" presId="urn:microsoft.com/office/officeart/2018/2/layout/IconLabelList"/>
    <dgm:cxn modelId="{9F5E89BF-5280-412E-8A46-371A28191940}" type="presParOf" srcId="{E1F618B5-0346-4370-91D6-5739E95D7F2A}" destId="{4C8D8388-FB95-432D-8990-4F0DB9499EB1}" srcOrd="1" destOrd="0" presId="urn:microsoft.com/office/officeart/2018/2/layout/IconLabelList"/>
    <dgm:cxn modelId="{4887330E-9A91-45A2-BB0E-F03AEF1DC8E0}" type="presParOf" srcId="{E1F618B5-0346-4370-91D6-5739E95D7F2A}" destId="{B0F46DFD-BBC5-49CC-8E61-ECAB11F46D10}" srcOrd="2" destOrd="0" presId="urn:microsoft.com/office/officeart/2018/2/layout/IconLabelList"/>
    <dgm:cxn modelId="{EA42B5FF-951B-4320-9375-C8AB1F486E04}" type="presParOf" srcId="{B0F46DFD-BBC5-49CC-8E61-ECAB11F46D10}" destId="{0B80FFB2-8148-4A3C-9034-D84331559BDF}" srcOrd="0" destOrd="0" presId="urn:microsoft.com/office/officeart/2018/2/layout/IconLabelList"/>
    <dgm:cxn modelId="{4944C913-84B7-49D6-8C95-2E53A238A0D0}" type="presParOf" srcId="{B0F46DFD-BBC5-49CC-8E61-ECAB11F46D10}" destId="{D5F9A5DC-5897-43CF-9D14-666FD734750D}" srcOrd="1" destOrd="0" presId="urn:microsoft.com/office/officeart/2018/2/layout/IconLabelList"/>
    <dgm:cxn modelId="{BD3E4A43-5EB5-40BA-9BF7-2029CA0710A6}" type="presParOf" srcId="{B0F46DFD-BBC5-49CC-8E61-ECAB11F46D10}" destId="{F33799E8-BE69-41D4-8D43-B7E8C663A912}" srcOrd="2" destOrd="0" presId="urn:microsoft.com/office/officeart/2018/2/layout/IconLabelList"/>
    <dgm:cxn modelId="{A3231D58-269C-4AC8-B258-A2172A4EBFFD}" type="presParOf" srcId="{E1F618B5-0346-4370-91D6-5739E95D7F2A}" destId="{042795F2-E045-4E5F-AB4D-EABC5E6000B0}" srcOrd="3" destOrd="0" presId="urn:microsoft.com/office/officeart/2018/2/layout/IconLabelList"/>
    <dgm:cxn modelId="{6ED5FAD3-3791-43EF-B700-A13719F4E2C1}" type="presParOf" srcId="{E1F618B5-0346-4370-91D6-5739E95D7F2A}" destId="{4B3D77B4-DC16-4ACB-BF93-1F7AA09E6360}" srcOrd="4" destOrd="0" presId="urn:microsoft.com/office/officeart/2018/2/layout/IconLabelList"/>
    <dgm:cxn modelId="{98864580-F147-425C-8D44-9D2CA39FC2FF}" type="presParOf" srcId="{4B3D77B4-DC16-4ACB-BF93-1F7AA09E6360}" destId="{9AB250C6-1EF8-4C07-AFBA-5E60D2425105}" srcOrd="0" destOrd="0" presId="urn:microsoft.com/office/officeart/2018/2/layout/IconLabelList"/>
    <dgm:cxn modelId="{79681AC0-465E-403D-9046-6B77B7AFB522}" type="presParOf" srcId="{4B3D77B4-DC16-4ACB-BF93-1F7AA09E6360}" destId="{0670E3DA-1E31-4B29-BB07-98572D1BB959}" srcOrd="1" destOrd="0" presId="urn:microsoft.com/office/officeart/2018/2/layout/IconLabelList"/>
    <dgm:cxn modelId="{FC8BAEC2-9AC3-4094-981A-FE2074985359}" type="presParOf" srcId="{4B3D77B4-DC16-4ACB-BF93-1F7AA09E6360}" destId="{F439F54B-3D3D-43D1-850C-9CDDD6DD813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6A0FC-C6EA-45A7-911C-4313AB6D0936}">
      <dsp:nvSpPr>
        <dsp:cNvPr id="0" name=""/>
        <dsp:cNvSpPr/>
      </dsp:nvSpPr>
      <dsp:spPr>
        <a:xfrm>
          <a:off x="0" y="354559"/>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1C38EE7-B6F4-432B-B18D-3A280D8BE63E}">
      <dsp:nvSpPr>
        <dsp:cNvPr id="0" name=""/>
        <dsp:cNvSpPr/>
      </dsp:nvSpPr>
      <dsp:spPr>
        <a:xfrm>
          <a:off x="333341" y="593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Components</a:t>
          </a:r>
        </a:p>
      </dsp:txBody>
      <dsp:txXfrm>
        <a:off x="362162" y="88180"/>
        <a:ext cx="4609141" cy="532758"/>
      </dsp:txXfrm>
    </dsp:sp>
    <dsp:sp modelId="{86C38678-44A6-47DE-AA4E-699BB17E22F3}">
      <dsp:nvSpPr>
        <dsp:cNvPr id="0" name=""/>
        <dsp:cNvSpPr/>
      </dsp:nvSpPr>
      <dsp:spPr>
        <a:xfrm>
          <a:off x="0" y="1261759"/>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3629B04-7022-4F74-BB2B-4DF4741F1B3D}">
      <dsp:nvSpPr>
        <dsp:cNvPr id="0" name=""/>
        <dsp:cNvSpPr/>
      </dsp:nvSpPr>
      <dsp:spPr>
        <a:xfrm>
          <a:off x="333341" y="9665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Motors</a:t>
          </a:r>
        </a:p>
      </dsp:txBody>
      <dsp:txXfrm>
        <a:off x="362162" y="995380"/>
        <a:ext cx="4609141" cy="532758"/>
      </dsp:txXfrm>
    </dsp:sp>
    <dsp:sp modelId="{8FC5D283-AD6A-4A37-96A0-BE79687FA751}">
      <dsp:nvSpPr>
        <dsp:cNvPr id="0" name=""/>
        <dsp:cNvSpPr/>
      </dsp:nvSpPr>
      <dsp:spPr>
        <a:xfrm>
          <a:off x="0" y="21689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74CD21F-0C68-4318-B359-4D7B05F2B890}">
      <dsp:nvSpPr>
        <dsp:cNvPr id="0" name=""/>
        <dsp:cNvSpPr/>
      </dsp:nvSpPr>
      <dsp:spPr>
        <a:xfrm>
          <a:off x="333341" y="18737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Motor Driver</a:t>
          </a:r>
        </a:p>
      </dsp:txBody>
      <dsp:txXfrm>
        <a:off x="362162" y="1902580"/>
        <a:ext cx="4609141" cy="532758"/>
      </dsp:txXfrm>
    </dsp:sp>
    <dsp:sp modelId="{BEEB75EC-52BA-4DA5-8216-9518D1189145}">
      <dsp:nvSpPr>
        <dsp:cNvPr id="0" name=""/>
        <dsp:cNvSpPr/>
      </dsp:nvSpPr>
      <dsp:spPr>
        <a:xfrm>
          <a:off x="0" y="30761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5961182-C3D2-451D-9358-78900B1F72A0}">
      <dsp:nvSpPr>
        <dsp:cNvPr id="0" name=""/>
        <dsp:cNvSpPr/>
      </dsp:nvSpPr>
      <dsp:spPr>
        <a:xfrm>
          <a:off x="333341" y="2780960"/>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Sensors</a:t>
          </a:r>
        </a:p>
      </dsp:txBody>
      <dsp:txXfrm>
        <a:off x="362162" y="2809781"/>
        <a:ext cx="4609141" cy="532758"/>
      </dsp:txXfrm>
    </dsp:sp>
    <dsp:sp modelId="{0CEAB0A8-4828-4053-B7A7-7E064FD9C83A}">
      <dsp:nvSpPr>
        <dsp:cNvPr id="0" name=""/>
        <dsp:cNvSpPr/>
      </dsp:nvSpPr>
      <dsp:spPr>
        <a:xfrm>
          <a:off x="0" y="39833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D0B1E35-107F-43AA-B265-50030D2859E8}">
      <dsp:nvSpPr>
        <dsp:cNvPr id="0" name=""/>
        <dsp:cNvSpPr/>
      </dsp:nvSpPr>
      <dsp:spPr>
        <a:xfrm>
          <a:off x="333341" y="3688160"/>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Connection</a:t>
          </a:r>
        </a:p>
      </dsp:txBody>
      <dsp:txXfrm>
        <a:off x="362162" y="3716981"/>
        <a:ext cx="4609141" cy="532758"/>
      </dsp:txXfrm>
    </dsp:sp>
    <dsp:sp modelId="{A41B7BF6-3975-42C7-8094-74F532C546BB}">
      <dsp:nvSpPr>
        <dsp:cNvPr id="0" name=""/>
        <dsp:cNvSpPr/>
      </dsp:nvSpPr>
      <dsp:spPr>
        <a:xfrm>
          <a:off x="0" y="4890560"/>
          <a:ext cx="6666833"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3E0056D-A72C-430E-AA25-36F8F081CD23}">
      <dsp:nvSpPr>
        <dsp:cNvPr id="0" name=""/>
        <dsp:cNvSpPr/>
      </dsp:nvSpPr>
      <dsp:spPr>
        <a:xfrm>
          <a:off x="333341" y="4595359"/>
          <a:ext cx="4666783"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Logic Code</a:t>
          </a:r>
        </a:p>
      </dsp:txBody>
      <dsp:txXfrm>
        <a:off x="362162" y="4624180"/>
        <a:ext cx="4609141"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EC729-68A2-4B05-B19D-8D8FB593A86E}">
      <dsp:nvSpPr>
        <dsp:cNvPr id="0" name=""/>
        <dsp:cNvSpPr/>
      </dsp:nvSpPr>
      <dsp:spPr>
        <a:xfrm>
          <a:off x="0" y="41544"/>
          <a:ext cx="10515600" cy="13747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spinning direction of a DC motor can be controlled by changing the polarity of its input voltage. A common technique for doing this is to use an H-bridge.</a:t>
          </a:r>
        </a:p>
      </dsp:txBody>
      <dsp:txXfrm>
        <a:off x="67110" y="108654"/>
        <a:ext cx="10381380" cy="1240530"/>
      </dsp:txXfrm>
    </dsp:sp>
    <dsp:sp modelId="{7D7DC148-29CC-4371-BE09-74D501BA41AC}">
      <dsp:nvSpPr>
        <dsp:cNvPr id="0" name=""/>
        <dsp:cNvSpPr/>
      </dsp:nvSpPr>
      <dsp:spPr>
        <a:xfrm>
          <a:off x="0" y="1488294"/>
          <a:ext cx="10515600" cy="137475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An H-bridge circuit consists of four switches with the motor in the center forming an H-like arrangement.</a:t>
          </a:r>
        </a:p>
      </dsp:txBody>
      <dsp:txXfrm>
        <a:off x="67110" y="1555404"/>
        <a:ext cx="10381380" cy="1240530"/>
      </dsp:txXfrm>
    </dsp:sp>
    <dsp:sp modelId="{8174CC0D-1897-42A7-9C31-F6BFB1288C61}">
      <dsp:nvSpPr>
        <dsp:cNvPr id="0" name=""/>
        <dsp:cNvSpPr/>
      </dsp:nvSpPr>
      <dsp:spPr>
        <a:xfrm>
          <a:off x="0" y="2935044"/>
          <a:ext cx="10515600" cy="13747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Closing two specific switches at a time reverses the polarity of the voltage applied to the motor. This causes a change in the spinning direction of the motor.</a:t>
          </a:r>
        </a:p>
      </dsp:txBody>
      <dsp:txXfrm>
        <a:off x="67110" y="3002154"/>
        <a:ext cx="10381380" cy="12405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BC995-D107-4E9C-9064-FA624957263E}">
      <dsp:nvSpPr>
        <dsp:cNvPr id="0" name=""/>
        <dsp:cNvSpPr/>
      </dsp:nvSpPr>
      <dsp:spPr>
        <a:xfrm>
          <a:off x="835211" y="554128"/>
          <a:ext cx="1090892" cy="10908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3614B-EE1A-449D-BDF5-C1F50E287F3D}">
      <dsp:nvSpPr>
        <dsp:cNvPr id="0" name=""/>
        <dsp:cNvSpPr/>
      </dsp:nvSpPr>
      <dsp:spPr>
        <a:xfrm>
          <a:off x="168554" y="2233758"/>
          <a:ext cx="2424206" cy="224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he speed control pins </a:t>
          </a:r>
          <a:r>
            <a:rPr lang="en-US" sz="2000" b="1" kern="1200" dirty="0"/>
            <a:t>ENA</a:t>
          </a:r>
          <a:r>
            <a:rPr lang="en-US" sz="2000" kern="1200" dirty="0"/>
            <a:t> and</a:t>
          </a:r>
          <a:r>
            <a:rPr lang="en-US" sz="2000" b="1" kern="1200" dirty="0"/>
            <a:t> ENB </a:t>
          </a:r>
          <a:r>
            <a:rPr lang="en-US" sz="2000" kern="1200" dirty="0"/>
            <a:t>are used to turn on/off the motors and control its speed.</a:t>
          </a:r>
        </a:p>
      </dsp:txBody>
      <dsp:txXfrm>
        <a:off x="168554" y="2233758"/>
        <a:ext cx="2424206" cy="2244487"/>
      </dsp:txXfrm>
    </dsp:sp>
    <dsp:sp modelId="{0B80FFB2-8148-4A3C-9034-D84331559BDF}">
      <dsp:nvSpPr>
        <dsp:cNvPr id="0" name=""/>
        <dsp:cNvSpPr/>
      </dsp:nvSpPr>
      <dsp:spPr>
        <a:xfrm>
          <a:off x="3683653" y="554128"/>
          <a:ext cx="1090892" cy="10908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3799E8-BE69-41D4-8D43-B7E8C663A912}">
      <dsp:nvSpPr>
        <dsp:cNvPr id="0" name=""/>
        <dsp:cNvSpPr/>
      </dsp:nvSpPr>
      <dsp:spPr>
        <a:xfrm>
          <a:off x="3016996" y="2233758"/>
          <a:ext cx="2424206" cy="224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Pulling these pins HIGH will cause the motors to spin, while pulling it LOW will stop them. But, with Pulse Width Modulation (PWM), you can actually control the speed of the motors.</a:t>
          </a:r>
        </a:p>
      </dsp:txBody>
      <dsp:txXfrm>
        <a:off x="3016996" y="2233758"/>
        <a:ext cx="2424206" cy="2244487"/>
      </dsp:txXfrm>
    </dsp:sp>
    <dsp:sp modelId="{9AB250C6-1EF8-4C07-AFBA-5E60D2425105}">
      <dsp:nvSpPr>
        <dsp:cNvPr id="0" name=""/>
        <dsp:cNvSpPr/>
      </dsp:nvSpPr>
      <dsp:spPr>
        <a:xfrm>
          <a:off x="6532095" y="554128"/>
          <a:ext cx="1090892" cy="10908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39F54B-3D3D-43D1-850C-9CDDD6DD8134}">
      <dsp:nvSpPr>
        <dsp:cNvPr id="0" name=""/>
        <dsp:cNvSpPr/>
      </dsp:nvSpPr>
      <dsp:spPr>
        <a:xfrm>
          <a:off x="5865439" y="2233758"/>
          <a:ext cx="2424206" cy="224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 module usually comes with a jumper on these pins. When this jumper is in place, the motor spins at maximum speed. If you want to control the speed of the motors programmatically, you need to remove the jumpers and connect them to the PWM-enabled pins on the Arduino.</a:t>
          </a:r>
        </a:p>
      </dsp:txBody>
      <dsp:txXfrm>
        <a:off x="5865439" y="2233758"/>
        <a:ext cx="2424206" cy="224448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C28A5-6A38-4D5B-AD69-716776DC7899}" type="datetimeFigureOut">
              <a:rPr lang="en-US" smtClean="0"/>
              <a:t>9/1/2022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F6F03-6410-4DB4-87A7-F8AD9669905A}" type="slidenum">
              <a:rPr lang="en-US" smtClean="0"/>
              <a:t>‹#›</a:t>
            </a:fld>
            <a:endParaRPr lang="en-US"/>
          </a:p>
        </p:txBody>
      </p:sp>
    </p:spTree>
    <p:extLst>
      <p:ext uri="{BB962C8B-B14F-4D97-AF65-F5344CB8AC3E}">
        <p14:creationId xmlns:p14="http://schemas.microsoft.com/office/powerpoint/2010/main" val="402501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F6F03-6410-4DB4-87A7-F8AD9669905A}" type="slidenum">
              <a:rPr lang="en-US" smtClean="0"/>
              <a:t>17</a:t>
            </a:fld>
            <a:endParaRPr lang="en-US"/>
          </a:p>
        </p:txBody>
      </p:sp>
    </p:spTree>
    <p:extLst>
      <p:ext uri="{BB962C8B-B14F-4D97-AF65-F5344CB8AC3E}">
        <p14:creationId xmlns:p14="http://schemas.microsoft.com/office/powerpoint/2010/main" val="58411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88D4F-666A-126D-0333-2245AA67B1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29DB2D-50B3-C5A8-8E78-A9D6DE8555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E8FB06-C654-23CF-1A30-3E93F6B346A1}"/>
              </a:ext>
            </a:extLst>
          </p:cNvPr>
          <p:cNvSpPr>
            <a:spLocks noGrp="1"/>
          </p:cNvSpPr>
          <p:nvPr>
            <p:ph type="dt" sz="half" idx="10"/>
          </p:nvPr>
        </p:nvSpPr>
        <p:spPr/>
        <p:txBody>
          <a:bodyPr/>
          <a:lstStyle/>
          <a:p>
            <a:fld id="{BD482702-1A35-4C3C-989E-1A6779CADE18}" type="datetimeFigureOut">
              <a:rPr lang="en-US" smtClean="0"/>
              <a:t>9/1/2022</a:t>
            </a:fld>
            <a:endParaRPr lang="en-US"/>
          </a:p>
        </p:txBody>
      </p:sp>
      <p:sp>
        <p:nvSpPr>
          <p:cNvPr id="5" name="Footer Placeholder 4">
            <a:extLst>
              <a:ext uri="{FF2B5EF4-FFF2-40B4-BE49-F238E27FC236}">
                <a16:creationId xmlns:a16="http://schemas.microsoft.com/office/drawing/2014/main" id="{867D29F4-50A3-CA32-EE30-B98CA70A7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7B1E9-A772-EBBF-2D6A-6E52B54F3EA8}"/>
              </a:ext>
            </a:extLst>
          </p:cNvPr>
          <p:cNvSpPr>
            <a:spLocks noGrp="1"/>
          </p:cNvSpPr>
          <p:nvPr>
            <p:ph type="sldNum" sz="quarter" idx="12"/>
          </p:nvPr>
        </p:nvSpPr>
        <p:spPr/>
        <p:txBody>
          <a:bodyPr/>
          <a:lstStyle/>
          <a:p>
            <a:fld id="{628878CB-7C5C-45F1-A06E-589551083EAF}" type="slidenum">
              <a:rPr lang="en-US" smtClean="0"/>
              <a:t>‹#›</a:t>
            </a:fld>
            <a:endParaRPr lang="en-US"/>
          </a:p>
        </p:txBody>
      </p:sp>
    </p:spTree>
    <p:extLst>
      <p:ext uri="{BB962C8B-B14F-4D97-AF65-F5344CB8AC3E}">
        <p14:creationId xmlns:p14="http://schemas.microsoft.com/office/powerpoint/2010/main" val="1304008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82A1-2468-E830-67F8-35625050FC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0C979D-B9D4-1185-44A9-D6FAE240D2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E426C1-6D61-C753-2B76-931C76DE3693}"/>
              </a:ext>
            </a:extLst>
          </p:cNvPr>
          <p:cNvSpPr>
            <a:spLocks noGrp="1"/>
          </p:cNvSpPr>
          <p:nvPr>
            <p:ph type="dt" sz="half" idx="10"/>
          </p:nvPr>
        </p:nvSpPr>
        <p:spPr/>
        <p:txBody>
          <a:bodyPr/>
          <a:lstStyle/>
          <a:p>
            <a:fld id="{BD482702-1A35-4C3C-989E-1A6779CADE18}" type="datetimeFigureOut">
              <a:rPr lang="en-US" smtClean="0"/>
              <a:t>9/1/2022</a:t>
            </a:fld>
            <a:endParaRPr lang="en-US"/>
          </a:p>
        </p:txBody>
      </p:sp>
      <p:sp>
        <p:nvSpPr>
          <p:cNvPr id="5" name="Footer Placeholder 4">
            <a:extLst>
              <a:ext uri="{FF2B5EF4-FFF2-40B4-BE49-F238E27FC236}">
                <a16:creationId xmlns:a16="http://schemas.microsoft.com/office/drawing/2014/main" id="{6CD46248-6005-D5F1-B910-AC06A6BACE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D75A4-C35A-A8F7-A7B6-974556BA32BE}"/>
              </a:ext>
            </a:extLst>
          </p:cNvPr>
          <p:cNvSpPr>
            <a:spLocks noGrp="1"/>
          </p:cNvSpPr>
          <p:nvPr>
            <p:ph type="sldNum" sz="quarter" idx="12"/>
          </p:nvPr>
        </p:nvSpPr>
        <p:spPr/>
        <p:txBody>
          <a:bodyPr/>
          <a:lstStyle/>
          <a:p>
            <a:fld id="{628878CB-7C5C-45F1-A06E-589551083EAF}" type="slidenum">
              <a:rPr lang="en-US" smtClean="0"/>
              <a:t>‹#›</a:t>
            </a:fld>
            <a:endParaRPr lang="en-US"/>
          </a:p>
        </p:txBody>
      </p:sp>
    </p:spTree>
    <p:extLst>
      <p:ext uri="{BB962C8B-B14F-4D97-AF65-F5344CB8AC3E}">
        <p14:creationId xmlns:p14="http://schemas.microsoft.com/office/powerpoint/2010/main" val="2632719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47CB53-C93B-8E21-C357-DEBA52E617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214BE0-F39A-8C4B-34EF-C793B499D9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FDC1B-6FC4-AF1E-B73F-4D3558B43B4A}"/>
              </a:ext>
            </a:extLst>
          </p:cNvPr>
          <p:cNvSpPr>
            <a:spLocks noGrp="1"/>
          </p:cNvSpPr>
          <p:nvPr>
            <p:ph type="dt" sz="half" idx="10"/>
          </p:nvPr>
        </p:nvSpPr>
        <p:spPr/>
        <p:txBody>
          <a:bodyPr/>
          <a:lstStyle/>
          <a:p>
            <a:fld id="{BD482702-1A35-4C3C-989E-1A6779CADE18}" type="datetimeFigureOut">
              <a:rPr lang="en-US" smtClean="0"/>
              <a:t>9/1/2022</a:t>
            </a:fld>
            <a:endParaRPr lang="en-US"/>
          </a:p>
        </p:txBody>
      </p:sp>
      <p:sp>
        <p:nvSpPr>
          <p:cNvPr id="5" name="Footer Placeholder 4">
            <a:extLst>
              <a:ext uri="{FF2B5EF4-FFF2-40B4-BE49-F238E27FC236}">
                <a16:creationId xmlns:a16="http://schemas.microsoft.com/office/drawing/2014/main" id="{1EE1AA51-7C02-BB10-901A-5D43BEF0FC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1E275-D85B-5DE5-1A6D-5AB0FB1B4035}"/>
              </a:ext>
            </a:extLst>
          </p:cNvPr>
          <p:cNvSpPr>
            <a:spLocks noGrp="1"/>
          </p:cNvSpPr>
          <p:nvPr>
            <p:ph type="sldNum" sz="quarter" idx="12"/>
          </p:nvPr>
        </p:nvSpPr>
        <p:spPr/>
        <p:txBody>
          <a:bodyPr/>
          <a:lstStyle/>
          <a:p>
            <a:fld id="{628878CB-7C5C-45F1-A06E-589551083EAF}" type="slidenum">
              <a:rPr lang="en-US" smtClean="0"/>
              <a:t>‹#›</a:t>
            </a:fld>
            <a:endParaRPr lang="en-US"/>
          </a:p>
        </p:txBody>
      </p:sp>
    </p:spTree>
    <p:extLst>
      <p:ext uri="{BB962C8B-B14F-4D97-AF65-F5344CB8AC3E}">
        <p14:creationId xmlns:p14="http://schemas.microsoft.com/office/powerpoint/2010/main" val="949012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04AB-DBDD-FBE0-F71F-7E858B8D1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25D5A-D48C-F463-335B-2CA6AD7485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30ABF8-B04C-4206-72F8-05CAA3B2ED37}"/>
              </a:ext>
            </a:extLst>
          </p:cNvPr>
          <p:cNvSpPr>
            <a:spLocks noGrp="1"/>
          </p:cNvSpPr>
          <p:nvPr>
            <p:ph type="dt" sz="half" idx="10"/>
          </p:nvPr>
        </p:nvSpPr>
        <p:spPr/>
        <p:txBody>
          <a:bodyPr/>
          <a:lstStyle/>
          <a:p>
            <a:fld id="{BD482702-1A35-4C3C-989E-1A6779CADE18}" type="datetimeFigureOut">
              <a:rPr lang="en-US" smtClean="0"/>
              <a:t>9/1/2022</a:t>
            </a:fld>
            <a:endParaRPr lang="en-US"/>
          </a:p>
        </p:txBody>
      </p:sp>
      <p:sp>
        <p:nvSpPr>
          <p:cNvPr id="5" name="Footer Placeholder 4">
            <a:extLst>
              <a:ext uri="{FF2B5EF4-FFF2-40B4-BE49-F238E27FC236}">
                <a16:creationId xmlns:a16="http://schemas.microsoft.com/office/drawing/2014/main" id="{4B2FD95A-1E50-168E-4BDE-C9A2483779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1E8AD-70B7-EC7E-6EEE-2055C866938C}"/>
              </a:ext>
            </a:extLst>
          </p:cNvPr>
          <p:cNvSpPr>
            <a:spLocks noGrp="1"/>
          </p:cNvSpPr>
          <p:nvPr>
            <p:ph type="sldNum" sz="quarter" idx="12"/>
          </p:nvPr>
        </p:nvSpPr>
        <p:spPr/>
        <p:txBody>
          <a:bodyPr/>
          <a:lstStyle/>
          <a:p>
            <a:fld id="{628878CB-7C5C-45F1-A06E-589551083EAF}" type="slidenum">
              <a:rPr lang="en-US" smtClean="0"/>
              <a:t>‹#›</a:t>
            </a:fld>
            <a:endParaRPr lang="en-US"/>
          </a:p>
        </p:txBody>
      </p:sp>
    </p:spTree>
    <p:extLst>
      <p:ext uri="{BB962C8B-B14F-4D97-AF65-F5344CB8AC3E}">
        <p14:creationId xmlns:p14="http://schemas.microsoft.com/office/powerpoint/2010/main" val="3375130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B55E6-3E6A-8EB2-20F0-F820A2675B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720951-656E-EE9E-4748-AFE1D66ABB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2779A5-7547-9364-481A-454331CC33AC}"/>
              </a:ext>
            </a:extLst>
          </p:cNvPr>
          <p:cNvSpPr>
            <a:spLocks noGrp="1"/>
          </p:cNvSpPr>
          <p:nvPr>
            <p:ph type="dt" sz="half" idx="10"/>
          </p:nvPr>
        </p:nvSpPr>
        <p:spPr/>
        <p:txBody>
          <a:bodyPr/>
          <a:lstStyle/>
          <a:p>
            <a:fld id="{BD482702-1A35-4C3C-989E-1A6779CADE18}" type="datetimeFigureOut">
              <a:rPr lang="en-US" smtClean="0"/>
              <a:t>9/1/2022</a:t>
            </a:fld>
            <a:endParaRPr lang="en-US"/>
          </a:p>
        </p:txBody>
      </p:sp>
      <p:sp>
        <p:nvSpPr>
          <p:cNvPr id="5" name="Footer Placeholder 4">
            <a:extLst>
              <a:ext uri="{FF2B5EF4-FFF2-40B4-BE49-F238E27FC236}">
                <a16:creationId xmlns:a16="http://schemas.microsoft.com/office/drawing/2014/main" id="{16A266AA-4491-F317-D53C-EC66CD41F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279778-8095-D080-5F07-E3D243BE9CAD}"/>
              </a:ext>
            </a:extLst>
          </p:cNvPr>
          <p:cNvSpPr>
            <a:spLocks noGrp="1"/>
          </p:cNvSpPr>
          <p:nvPr>
            <p:ph type="sldNum" sz="quarter" idx="12"/>
          </p:nvPr>
        </p:nvSpPr>
        <p:spPr/>
        <p:txBody>
          <a:bodyPr/>
          <a:lstStyle/>
          <a:p>
            <a:fld id="{628878CB-7C5C-45F1-A06E-589551083EAF}" type="slidenum">
              <a:rPr lang="en-US" smtClean="0"/>
              <a:t>‹#›</a:t>
            </a:fld>
            <a:endParaRPr lang="en-US"/>
          </a:p>
        </p:txBody>
      </p:sp>
    </p:spTree>
    <p:extLst>
      <p:ext uri="{BB962C8B-B14F-4D97-AF65-F5344CB8AC3E}">
        <p14:creationId xmlns:p14="http://schemas.microsoft.com/office/powerpoint/2010/main" val="3966765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109A-D1EE-3508-0D4C-5BA68ACDC0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2F986-43B5-6610-B1F5-C71DF487CE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75A7D9-3B0F-3201-F15A-62D2036AD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8769DE-7B65-47A1-54E3-FB97D6029FD4}"/>
              </a:ext>
            </a:extLst>
          </p:cNvPr>
          <p:cNvSpPr>
            <a:spLocks noGrp="1"/>
          </p:cNvSpPr>
          <p:nvPr>
            <p:ph type="dt" sz="half" idx="10"/>
          </p:nvPr>
        </p:nvSpPr>
        <p:spPr/>
        <p:txBody>
          <a:bodyPr/>
          <a:lstStyle/>
          <a:p>
            <a:fld id="{BD482702-1A35-4C3C-989E-1A6779CADE18}" type="datetimeFigureOut">
              <a:rPr lang="en-US" smtClean="0"/>
              <a:t>9/1/2022</a:t>
            </a:fld>
            <a:endParaRPr lang="en-US"/>
          </a:p>
        </p:txBody>
      </p:sp>
      <p:sp>
        <p:nvSpPr>
          <p:cNvPr id="6" name="Footer Placeholder 5">
            <a:extLst>
              <a:ext uri="{FF2B5EF4-FFF2-40B4-BE49-F238E27FC236}">
                <a16:creationId xmlns:a16="http://schemas.microsoft.com/office/drawing/2014/main" id="{D4537B16-A814-B04E-5C97-61EFDBD47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F49C10-AFBC-B0B1-B2E5-CC4DC7183994}"/>
              </a:ext>
            </a:extLst>
          </p:cNvPr>
          <p:cNvSpPr>
            <a:spLocks noGrp="1"/>
          </p:cNvSpPr>
          <p:nvPr>
            <p:ph type="sldNum" sz="quarter" idx="12"/>
          </p:nvPr>
        </p:nvSpPr>
        <p:spPr/>
        <p:txBody>
          <a:bodyPr/>
          <a:lstStyle/>
          <a:p>
            <a:fld id="{628878CB-7C5C-45F1-A06E-589551083EAF}" type="slidenum">
              <a:rPr lang="en-US" smtClean="0"/>
              <a:t>‹#›</a:t>
            </a:fld>
            <a:endParaRPr lang="en-US"/>
          </a:p>
        </p:txBody>
      </p:sp>
    </p:spTree>
    <p:extLst>
      <p:ext uri="{BB962C8B-B14F-4D97-AF65-F5344CB8AC3E}">
        <p14:creationId xmlns:p14="http://schemas.microsoft.com/office/powerpoint/2010/main" val="639661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5D4A8-1CC0-B48F-24A0-DE77FA0AEF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01125B-74D8-13AB-70BE-6CE5498914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C620A8-3646-7404-7F80-EA2F412825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953276-EB5F-6967-D47F-E23E833E54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BF978F-48EE-0842-8EB0-666A8BAE72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3F2AC9-1490-7D9C-8C9E-32AC4E9592C6}"/>
              </a:ext>
            </a:extLst>
          </p:cNvPr>
          <p:cNvSpPr>
            <a:spLocks noGrp="1"/>
          </p:cNvSpPr>
          <p:nvPr>
            <p:ph type="dt" sz="half" idx="10"/>
          </p:nvPr>
        </p:nvSpPr>
        <p:spPr/>
        <p:txBody>
          <a:bodyPr/>
          <a:lstStyle/>
          <a:p>
            <a:fld id="{BD482702-1A35-4C3C-989E-1A6779CADE18}" type="datetimeFigureOut">
              <a:rPr lang="en-US" smtClean="0"/>
              <a:t>9/1/2022</a:t>
            </a:fld>
            <a:endParaRPr lang="en-US"/>
          </a:p>
        </p:txBody>
      </p:sp>
      <p:sp>
        <p:nvSpPr>
          <p:cNvPr id="8" name="Footer Placeholder 7">
            <a:extLst>
              <a:ext uri="{FF2B5EF4-FFF2-40B4-BE49-F238E27FC236}">
                <a16:creationId xmlns:a16="http://schemas.microsoft.com/office/drawing/2014/main" id="{E38864A9-1B14-277A-D461-592F68FD1C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D33360-C143-EE02-32AE-2A67D64D1CA5}"/>
              </a:ext>
            </a:extLst>
          </p:cNvPr>
          <p:cNvSpPr>
            <a:spLocks noGrp="1"/>
          </p:cNvSpPr>
          <p:nvPr>
            <p:ph type="sldNum" sz="quarter" idx="12"/>
          </p:nvPr>
        </p:nvSpPr>
        <p:spPr/>
        <p:txBody>
          <a:bodyPr/>
          <a:lstStyle/>
          <a:p>
            <a:fld id="{628878CB-7C5C-45F1-A06E-589551083EAF}" type="slidenum">
              <a:rPr lang="en-US" smtClean="0"/>
              <a:t>‹#›</a:t>
            </a:fld>
            <a:endParaRPr lang="en-US"/>
          </a:p>
        </p:txBody>
      </p:sp>
    </p:spTree>
    <p:extLst>
      <p:ext uri="{BB962C8B-B14F-4D97-AF65-F5344CB8AC3E}">
        <p14:creationId xmlns:p14="http://schemas.microsoft.com/office/powerpoint/2010/main" val="1160034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0075-5C89-9E6B-9C69-2129D11FAB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B5B4A3-B537-39D1-6D91-B94064E32FD2}"/>
              </a:ext>
            </a:extLst>
          </p:cNvPr>
          <p:cNvSpPr>
            <a:spLocks noGrp="1"/>
          </p:cNvSpPr>
          <p:nvPr>
            <p:ph type="dt" sz="half" idx="10"/>
          </p:nvPr>
        </p:nvSpPr>
        <p:spPr/>
        <p:txBody>
          <a:bodyPr/>
          <a:lstStyle/>
          <a:p>
            <a:fld id="{BD482702-1A35-4C3C-989E-1A6779CADE18}" type="datetimeFigureOut">
              <a:rPr lang="en-US" smtClean="0"/>
              <a:t>9/1/2022</a:t>
            </a:fld>
            <a:endParaRPr lang="en-US"/>
          </a:p>
        </p:txBody>
      </p:sp>
      <p:sp>
        <p:nvSpPr>
          <p:cNvPr id="4" name="Footer Placeholder 3">
            <a:extLst>
              <a:ext uri="{FF2B5EF4-FFF2-40B4-BE49-F238E27FC236}">
                <a16:creationId xmlns:a16="http://schemas.microsoft.com/office/drawing/2014/main" id="{480DB157-D331-05A1-3F85-65B3FF06AF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FDAE72-3E4E-A592-E9E4-E435E32A696B}"/>
              </a:ext>
            </a:extLst>
          </p:cNvPr>
          <p:cNvSpPr>
            <a:spLocks noGrp="1"/>
          </p:cNvSpPr>
          <p:nvPr>
            <p:ph type="sldNum" sz="quarter" idx="12"/>
          </p:nvPr>
        </p:nvSpPr>
        <p:spPr/>
        <p:txBody>
          <a:bodyPr/>
          <a:lstStyle/>
          <a:p>
            <a:fld id="{628878CB-7C5C-45F1-A06E-589551083EAF}" type="slidenum">
              <a:rPr lang="en-US" smtClean="0"/>
              <a:t>‹#›</a:t>
            </a:fld>
            <a:endParaRPr lang="en-US"/>
          </a:p>
        </p:txBody>
      </p:sp>
    </p:spTree>
    <p:extLst>
      <p:ext uri="{BB962C8B-B14F-4D97-AF65-F5344CB8AC3E}">
        <p14:creationId xmlns:p14="http://schemas.microsoft.com/office/powerpoint/2010/main" val="2527559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0F1969-1956-1221-D5D4-AEF6FCDF1A6E}"/>
              </a:ext>
            </a:extLst>
          </p:cNvPr>
          <p:cNvSpPr>
            <a:spLocks noGrp="1"/>
          </p:cNvSpPr>
          <p:nvPr>
            <p:ph type="dt" sz="half" idx="10"/>
          </p:nvPr>
        </p:nvSpPr>
        <p:spPr/>
        <p:txBody>
          <a:bodyPr/>
          <a:lstStyle/>
          <a:p>
            <a:fld id="{BD482702-1A35-4C3C-989E-1A6779CADE18}" type="datetimeFigureOut">
              <a:rPr lang="en-US" smtClean="0"/>
              <a:t>9/1/2022</a:t>
            </a:fld>
            <a:endParaRPr lang="en-US"/>
          </a:p>
        </p:txBody>
      </p:sp>
      <p:sp>
        <p:nvSpPr>
          <p:cNvPr id="3" name="Footer Placeholder 2">
            <a:extLst>
              <a:ext uri="{FF2B5EF4-FFF2-40B4-BE49-F238E27FC236}">
                <a16:creationId xmlns:a16="http://schemas.microsoft.com/office/drawing/2014/main" id="{3B152D40-CEDD-CD7B-7CD2-1D561C198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09D405-02EA-6F0A-CCC2-4B2A58549080}"/>
              </a:ext>
            </a:extLst>
          </p:cNvPr>
          <p:cNvSpPr>
            <a:spLocks noGrp="1"/>
          </p:cNvSpPr>
          <p:nvPr>
            <p:ph type="sldNum" sz="quarter" idx="12"/>
          </p:nvPr>
        </p:nvSpPr>
        <p:spPr/>
        <p:txBody>
          <a:bodyPr/>
          <a:lstStyle/>
          <a:p>
            <a:fld id="{628878CB-7C5C-45F1-A06E-589551083EAF}" type="slidenum">
              <a:rPr lang="en-US" smtClean="0"/>
              <a:t>‹#›</a:t>
            </a:fld>
            <a:endParaRPr lang="en-US"/>
          </a:p>
        </p:txBody>
      </p:sp>
    </p:spTree>
    <p:extLst>
      <p:ext uri="{BB962C8B-B14F-4D97-AF65-F5344CB8AC3E}">
        <p14:creationId xmlns:p14="http://schemas.microsoft.com/office/powerpoint/2010/main" val="3360694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0E20-FA70-7D79-B545-220EF12F4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9C627C-C778-4EC0-A9C1-FA2A00ABBD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3EEEF3-33F0-8405-2E67-434FDF9CF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3C4C6-8A2C-7B09-15ED-D7FAA8D14D34}"/>
              </a:ext>
            </a:extLst>
          </p:cNvPr>
          <p:cNvSpPr>
            <a:spLocks noGrp="1"/>
          </p:cNvSpPr>
          <p:nvPr>
            <p:ph type="dt" sz="half" idx="10"/>
          </p:nvPr>
        </p:nvSpPr>
        <p:spPr/>
        <p:txBody>
          <a:bodyPr/>
          <a:lstStyle/>
          <a:p>
            <a:fld id="{BD482702-1A35-4C3C-989E-1A6779CADE18}" type="datetimeFigureOut">
              <a:rPr lang="en-US" smtClean="0"/>
              <a:t>9/1/2022</a:t>
            </a:fld>
            <a:endParaRPr lang="en-US"/>
          </a:p>
        </p:txBody>
      </p:sp>
      <p:sp>
        <p:nvSpPr>
          <p:cNvPr id="6" name="Footer Placeholder 5">
            <a:extLst>
              <a:ext uri="{FF2B5EF4-FFF2-40B4-BE49-F238E27FC236}">
                <a16:creationId xmlns:a16="http://schemas.microsoft.com/office/drawing/2014/main" id="{6581C249-C0AB-564B-B264-99BC2F824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960B44-15A6-3AA9-1C87-FC8E094AD609}"/>
              </a:ext>
            </a:extLst>
          </p:cNvPr>
          <p:cNvSpPr>
            <a:spLocks noGrp="1"/>
          </p:cNvSpPr>
          <p:nvPr>
            <p:ph type="sldNum" sz="quarter" idx="12"/>
          </p:nvPr>
        </p:nvSpPr>
        <p:spPr/>
        <p:txBody>
          <a:bodyPr/>
          <a:lstStyle/>
          <a:p>
            <a:fld id="{628878CB-7C5C-45F1-A06E-589551083EAF}" type="slidenum">
              <a:rPr lang="en-US" smtClean="0"/>
              <a:t>‹#›</a:t>
            </a:fld>
            <a:endParaRPr lang="en-US"/>
          </a:p>
        </p:txBody>
      </p:sp>
    </p:spTree>
    <p:extLst>
      <p:ext uri="{BB962C8B-B14F-4D97-AF65-F5344CB8AC3E}">
        <p14:creationId xmlns:p14="http://schemas.microsoft.com/office/powerpoint/2010/main" val="2387947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F8FC-7468-62E1-E525-232D677856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16FB4C-FB41-1292-B5A9-A946571234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6B855D-1220-5A17-B168-584557B17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C874A-A2BA-1A79-C234-769A2E7C21AE}"/>
              </a:ext>
            </a:extLst>
          </p:cNvPr>
          <p:cNvSpPr>
            <a:spLocks noGrp="1"/>
          </p:cNvSpPr>
          <p:nvPr>
            <p:ph type="dt" sz="half" idx="10"/>
          </p:nvPr>
        </p:nvSpPr>
        <p:spPr/>
        <p:txBody>
          <a:bodyPr/>
          <a:lstStyle/>
          <a:p>
            <a:fld id="{BD482702-1A35-4C3C-989E-1A6779CADE18}" type="datetimeFigureOut">
              <a:rPr lang="en-US" smtClean="0"/>
              <a:t>9/1/2022</a:t>
            </a:fld>
            <a:endParaRPr lang="en-US"/>
          </a:p>
        </p:txBody>
      </p:sp>
      <p:sp>
        <p:nvSpPr>
          <p:cNvPr id="6" name="Footer Placeholder 5">
            <a:extLst>
              <a:ext uri="{FF2B5EF4-FFF2-40B4-BE49-F238E27FC236}">
                <a16:creationId xmlns:a16="http://schemas.microsoft.com/office/drawing/2014/main" id="{F3163D77-BC0A-2DBD-59E8-73472EDF4B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C16FE1-6FCC-2CB3-B592-A791CAE23BCD}"/>
              </a:ext>
            </a:extLst>
          </p:cNvPr>
          <p:cNvSpPr>
            <a:spLocks noGrp="1"/>
          </p:cNvSpPr>
          <p:nvPr>
            <p:ph type="sldNum" sz="quarter" idx="12"/>
          </p:nvPr>
        </p:nvSpPr>
        <p:spPr/>
        <p:txBody>
          <a:bodyPr/>
          <a:lstStyle/>
          <a:p>
            <a:fld id="{628878CB-7C5C-45F1-A06E-589551083EAF}" type="slidenum">
              <a:rPr lang="en-US" smtClean="0"/>
              <a:t>‹#›</a:t>
            </a:fld>
            <a:endParaRPr lang="en-US"/>
          </a:p>
        </p:txBody>
      </p:sp>
    </p:spTree>
    <p:extLst>
      <p:ext uri="{BB962C8B-B14F-4D97-AF65-F5344CB8AC3E}">
        <p14:creationId xmlns:p14="http://schemas.microsoft.com/office/powerpoint/2010/main" val="2955337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D16492-8842-1AD5-6887-98A913B65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D40246-BD52-664C-F567-17C5EAB5B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A6F6FD-5558-D76F-CAD0-BF9E58591B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82702-1A35-4C3C-989E-1A6779CADE18}" type="datetimeFigureOut">
              <a:rPr lang="en-US" smtClean="0"/>
              <a:t>9/1/2022</a:t>
            </a:fld>
            <a:endParaRPr lang="en-US"/>
          </a:p>
        </p:txBody>
      </p:sp>
      <p:sp>
        <p:nvSpPr>
          <p:cNvPr id="5" name="Footer Placeholder 4">
            <a:extLst>
              <a:ext uri="{FF2B5EF4-FFF2-40B4-BE49-F238E27FC236}">
                <a16:creationId xmlns:a16="http://schemas.microsoft.com/office/drawing/2014/main" id="{28D493A6-04FB-4BCF-3C10-1301728FFB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F19652-E859-814E-B35F-D9602926F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78CB-7C5C-45F1-A06E-589551083EAF}" type="slidenum">
              <a:rPr lang="en-US" smtClean="0"/>
              <a:t>‹#›</a:t>
            </a:fld>
            <a:endParaRPr lang="en-US"/>
          </a:p>
        </p:txBody>
      </p:sp>
    </p:spTree>
    <p:extLst>
      <p:ext uri="{BB962C8B-B14F-4D97-AF65-F5344CB8AC3E}">
        <p14:creationId xmlns:p14="http://schemas.microsoft.com/office/powerpoint/2010/main" val="900430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lectroduino.com/lm393-comparator-ic-pinout-specifications-working-principle/" TargetMode="External"/><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5446BD24-D115-FA02-CFA7-E78A2219A1F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7635" b="17614"/>
          <a:stretch/>
        </p:blipFill>
        <p:spPr>
          <a:xfrm>
            <a:off x="20" y="10"/>
            <a:ext cx="12191980" cy="6857989"/>
          </a:xfrm>
          <a:prstGeom prst="rect">
            <a:avLst/>
          </a:prstGeom>
          <a:solidFill>
            <a:schemeClr val="tx1">
              <a:alpha val="37000"/>
            </a:schemeClr>
          </a:solidFill>
        </p:spPr>
      </p:pic>
      <p:sp>
        <p:nvSpPr>
          <p:cNvPr id="2" name="Title 1">
            <a:extLst>
              <a:ext uri="{FF2B5EF4-FFF2-40B4-BE49-F238E27FC236}">
                <a16:creationId xmlns:a16="http://schemas.microsoft.com/office/drawing/2014/main" id="{4658A28B-F828-62BC-CADF-B0BA667256F2}"/>
              </a:ext>
            </a:extLst>
          </p:cNvPr>
          <p:cNvSpPr>
            <a:spLocks noGrp="1"/>
          </p:cNvSpPr>
          <p:nvPr>
            <p:ph type="ctrTitle"/>
          </p:nvPr>
        </p:nvSpPr>
        <p:spPr>
          <a:xfrm>
            <a:off x="1524000" y="3220947"/>
            <a:ext cx="9144000" cy="2940679"/>
          </a:xfrm>
        </p:spPr>
        <p:txBody>
          <a:bodyPr anchor="t">
            <a:normAutofit/>
          </a:bodyPr>
          <a:lstStyle/>
          <a:p>
            <a:r>
              <a:rPr lang="en-US" sz="5600" b="1" i="0" dirty="0">
                <a:solidFill>
                  <a:srgbClr val="FFFFFF"/>
                </a:solidFill>
                <a:effectLst/>
                <a:latin typeface="Montserrat" panose="00000500000000000000" pitchFamily="2" charset="0"/>
              </a:rPr>
              <a:t>Line Follower Robot Car with Avoidance system</a:t>
            </a:r>
            <a:endParaRPr lang="en-US" sz="5600" dirty="0">
              <a:solidFill>
                <a:srgbClr val="FFFFFF"/>
              </a:solidFill>
            </a:endParaRPr>
          </a:p>
        </p:txBody>
      </p:sp>
      <p:sp>
        <p:nvSpPr>
          <p:cNvPr id="3" name="Subtitle 2">
            <a:extLst>
              <a:ext uri="{FF2B5EF4-FFF2-40B4-BE49-F238E27FC236}">
                <a16:creationId xmlns:a16="http://schemas.microsoft.com/office/drawing/2014/main" id="{B61660EA-3D15-DEA9-6D1D-D4386300914B}"/>
              </a:ext>
            </a:extLst>
          </p:cNvPr>
          <p:cNvSpPr>
            <a:spLocks noGrp="1"/>
          </p:cNvSpPr>
          <p:nvPr>
            <p:ph type="subTitle" idx="1"/>
          </p:nvPr>
        </p:nvSpPr>
        <p:spPr>
          <a:xfrm>
            <a:off x="1524000" y="1486396"/>
            <a:ext cx="9144000" cy="1642477"/>
          </a:xfrm>
        </p:spPr>
        <p:txBody>
          <a:bodyPr anchor="b">
            <a:normAutofit/>
          </a:bodyPr>
          <a:lstStyle/>
          <a:p>
            <a:r>
              <a:rPr lang="en-US" sz="2200" dirty="0">
                <a:solidFill>
                  <a:srgbClr val="FFFFFF"/>
                </a:solidFill>
              </a:rPr>
              <a:t>Internal robotics</a:t>
            </a:r>
          </a:p>
        </p:txBody>
      </p:sp>
    </p:spTree>
    <p:extLst>
      <p:ext uri="{BB962C8B-B14F-4D97-AF65-F5344CB8AC3E}">
        <p14:creationId xmlns:p14="http://schemas.microsoft.com/office/powerpoint/2010/main" val="25475028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2B72D-68DE-8FC1-F4C4-19901877DE7E}"/>
              </a:ext>
            </a:extLst>
          </p:cNvPr>
          <p:cNvSpPr>
            <a:spLocks noGrp="1"/>
          </p:cNvSpPr>
          <p:nvPr>
            <p:ph type="title"/>
          </p:nvPr>
        </p:nvSpPr>
        <p:spPr>
          <a:xfrm>
            <a:off x="686834" y="1153572"/>
            <a:ext cx="3200400" cy="4461163"/>
          </a:xfrm>
        </p:spPr>
        <p:txBody>
          <a:bodyPr>
            <a:normAutofit/>
          </a:bodyPr>
          <a:lstStyle/>
          <a:p>
            <a:r>
              <a:rPr lang="en-US">
                <a:solidFill>
                  <a:srgbClr val="FFFFFF"/>
                </a:solidFill>
              </a:rPr>
              <a:t>Gear Motor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81094D6-D785-77BB-D484-D132C6ACFE66}"/>
              </a:ext>
            </a:extLst>
          </p:cNvPr>
          <p:cNvSpPr>
            <a:spLocks noGrp="1"/>
          </p:cNvSpPr>
          <p:nvPr>
            <p:ph idx="1"/>
          </p:nvPr>
        </p:nvSpPr>
        <p:spPr>
          <a:xfrm>
            <a:off x="4447308" y="591344"/>
            <a:ext cx="6906491" cy="5585619"/>
          </a:xfrm>
        </p:spPr>
        <p:txBody>
          <a:bodyPr anchor="ctr">
            <a:normAutofit/>
          </a:bodyPr>
          <a:lstStyle/>
          <a:p>
            <a:r>
              <a:rPr lang="en-US" sz="1800" b="0" i="0">
                <a:effectLst/>
                <a:latin typeface="Roboto" panose="020B0604020202020204" pitchFamily="2" charset="0"/>
              </a:rPr>
              <a:t>A gearmotor (or geared motor) is a small electric motor (AC induction, permanent magnet DC, or brushless DC) designed with an integral (non-separable) gear reducer (gearhead) attached. The end shield on the drive end of the motor (light blue, below) is designed to provide a dual function. The side facing the motor provides the armature/rotor bearing support and a sealing provision through which the integral rotor or armature shaft pinion passes.</a:t>
            </a:r>
          </a:p>
          <a:p>
            <a:r>
              <a:rPr lang="en-US" sz="1800" b="0" i="0">
                <a:effectLst/>
                <a:latin typeface="Roboto" panose="02000000000000000000" pitchFamily="2" charset="0"/>
              </a:rPr>
              <a:t>The other side of the motor end shield provides multiple bearing supports for the gearing itself, and a sealing and fastening provision for the </a:t>
            </a:r>
            <a:r>
              <a:rPr lang="en-US" sz="1800" b="0" i="0" err="1">
                <a:effectLst/>
                <a:latin typeface="Roboto" panose="02000000000000000000" pitchFamily="2" charset="0"/>
              </a:rPr>
              <a:t>gearhousing</a:t>
            </a:r>
            <a:r>
              <a:rPr lang="en-US" sz="1800" b="0" i="0">
                <a:effectLst/>
                <a:latin typeface="Roboto" panose="02000000000000000000" pitchFamily="2" charset="0"/>
              </a:rPr>
              <a:t> (orange, below). This construction offers many benefits for a user and eliminates the guesswork of sizing a motor and gear reducer on your own.</a:t>
            </a:r>
          </a:p>
          <a:p>
            <a:r>
              <a:rPr lang="en-US" sz="1800" b="0" i="0">
                <a:effectLst/>
                <a:latin typeface="Roboto" panose="02000000000000000000" pitchFamily="2" charset="0"/>
              </a:rPr>
              <a:t>In general, gearmotor function as torque multipliers and speed reducers, requiring less motor power to drive a given load. The gear housing design, the gearing type, gear lubrication, and the specific mode of integration all affect the gearmotor performance.</a:t>
            </a:r>
            <a:endParaRPr lang="en-US" sz="1800" dirty="0"/>
          </a:p>
        </p:txBody>
      </p:sp>
    </p:spTree>
    <p:extLst>
      <p:ext uri="{BB962C8B-B14F-4D97-AF65-F5344CB8AC3E}">
        <p14:creationId xmlns:p14="http://schemas.microsoft.com/office/powerpoint/2010/main" val="3500544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lc-record-2022-08-31-18h48m53s-How DC GEAR MOTOR Works with ARDUINO and L298N.mp4-">
            <a:hlinkClick r:id="" action="ppaction://media"/>
            <a:extLst>
              <a:ext uri="{FF2B5EF4-FFF2-40B4-BE49-F238E27FC236}">
                <a16:creationId xmlns:a16="http://schemas.microsoft.com/office/drawing/2014/main" id="{981FDEA2-02D0-5526-B881-2FF6A321E1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352316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cable, connector&#10;&#10;Description automatically generated">
            <a:extLst>
              <a:ext uri="{FF2B5EF4-FFF2-40B4-BE49-F238E27FC236}">
                <a16:creationId xmlns:a16="http://schemas.microsoft.com/office/drawing/2014/main" id="{E92BC934-973E-71E7-E80D-261B5B2AB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975" y="2384425"/>
            <a:ext cx="3616325" cy="3616325"/>
          </a:xfrm>
          <a:prstGeom prst="rect">
            <a:avLst/>
          </a:prstGeom>
        </p:spPr>
      </p:pic>
      <p:pic>
        <p:nvPicPr>
          <p:cNvPr id="5" name="Content Placeholder 4">
            <a:extLst>
              <a:ext uri="{FF2B5EF4-FFF2-40B4-BE49-F238E27FC236}">
                <a16:creationId xmlns:a16="http://schemas.microsoft.com/office/drawing/2014/main" id="{EC044605-BBF8-387B-1FFF-737A6884F630}"/>
              </a:ext>
            </a:extLst>
          </p:cNvPr>
          <p:cNvPicPr>
            <a:picLocks noGrp="1" noChangeAspect="1"/>
          </p:cNvPicPr>
          <p:nvPr>
            <p:ph idx="1"/>
          </p:nvPr>
        </p:nvPicPr>
        <p:blipFill>
          <a:blip r:embed="rId3"/>
          <a:stretch>
            <a:fillRect/>
          </a:stretch>
        </p:blipFill>
        <p:spPr>
          <a:xfrm>
            <a:off x="4754563" y="2384425"/>
            <a:ext cx="6364288" cy="3616325"/>
          </a:xfrm>
          <a:prstGeom prst="rect">
            <a:avLst/>
          </a:prstGeom>
        </p:spPr>
      </p:pic>
      <p:sp>
        <p:nvSpPr>
          <p:cNvPr id="2" name="Title 1">
            <a:extLst>
              <a:ext uri="{FF2B5EF4-FFF2-40B4-BE49-F238E27FC236}">
                <a16:creationId xmlns:a16="http://schemas.microsoft.com/office/drawing/2014/main" id="{F46B999B-5A54-B693-EBC7-A7580AC0C74C}"/>
              </a:ext>
            </a:extLst>
          </p:cNvPr>
          <p:cNvSpPr>
            <a:spLocks noGrp="1"/>
          </p:cNvSpPr>
          <p:nvPr>
            <p:ph type="title"/>
          </p:nvPr>
        </p:nvSpPr>
        <p:spPr>
          <a:xfrm>
            <a:off x="870204" y="606564"/>
            <a:ext cx="10451592" cy="1325563"/>
          </a:xfrm>
        </p:spPr>
        <p:txBody>
          <a:bodyPr vert="horz" lIns="91440" tIns="45720" rIns="91440" bIns="45720" rtlCol="0" anchor="ctr">
            <a:normAutofit/>
          </a:bodyPr>
          <a:lstStyle/>
          <a:p>
            <a:r>
              <a:rPr lang="en-US"/>
              <a:t>Gear motor</a:t>
            </a:r>
          </a:p>
        </p:txBody>
      </p:sp>
    </p:spTree>
    <p:extLst>
      <p:ext uri="{BB962C8B-B14F-4D97-AF65-F5344CB8AC3E}">
        <p14:creationId xmlns:p14="http://schemas.microsoft.com/office/powerpoint/2010/main" val="4102243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62411E-99D4-32D2-4613-2F2678198FF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How to connect motor</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cluttered, automaton&#10;&#10;Description automatically generated">
            <a:extLst>
              <a:ext uri="{FF2B5EF4-FFF2-40B4-BE49-F238E27FC236}">
                <a16:creationId xmlns:a16="http://schemas.microsoft.com/office/drawing/2014/main" id="{7487E0BC-0A50-69D3-D46D-506C0295EE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5415" y="2426818"/>
            <a:ext cx="3008221"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640CF38-554D-9FC9-DEC7-EB848EB3E547}"/>
              </a:ext>
            </a:extLst>
          </p:cNvPr>
          <p:cNvPicPr>
            <a:picLocks noChangeAspect="1"/>
          </p:cNvPicPr>
          <p:nvPr/>
        </p:nvPicPr>
        <p:blipFill>
          <a:blip r:embed="rId3"/>
          <a:stretch>
            <a:fillRect/>
          </a:stretch>
        </p:blipFill>
        <p:spPr>
          <a:xfrm>
            <a:off x="7556447" y="2524083"/>
            <a:ext cx="2831268" cy="3900372"/>
          </a:xfrm>
          <a:prstGeom prst="rect">
            <a:avLst/>
          </a:prstGeom>
        </p:spPr>
      </p:pic>
    </p:spTree>
    <p:extLst>
      <p:ext uri="{BB962C8B-B14F-4D97-AF65-F5344CB8AC3E}">
        <p14:creationId xmlns:p14="http://schemas.microsoft.com/office/powerpoint/2010/main" val="77737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28F31D-6C96-CFA0-76D5-C04C2E2E402D}"/>
              </a:ext>
            </a:extLst>
          </p:cNvPr>
          <p:cNvSpPr>
            <a:spLocks noGrp="1"/>
          </p:cNvSpPr>
          <p:nvPr>
            <p:ph type="ctrTitle"/>
          </p:nvPr>
        </p:nvSpPr>
        <p:spPr>
          <a:xfrm>
            <a:off x="1524003" y="1999615"/>
            <a:ext cx="9144000" cy="2764028"/>
          </a:xfrm>
        </p:spPr>
        <p:txBody>
          <a:bodyPr anchor="ctr">
            <a:normAutofit/>
          </a:bodyPr>
          <a:lstStyle/>
          <a:p>
            <a:r>
              <a:rPr lang="en-US" sz="7200"/>
              <a:t>L298N DC Motor Driver Module</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982558"/>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A807A7C-5DBF-F9DB-329E-4C9C5D861EFC}"/>
              </a:ext>
            </a:extLst>
          </p:cNvPr>
          <p:cNvPicPr>
            <a:picLocks noChangeAspect="1"/>
          </p:cNvPicPr>
          <p:nvPr/>
        </p:nvPicPr>
        <p:blipFill rotWithShape="1">
          <a:blip r:embed="rId2"/>
          <a:srcRect l="3588" t="6484" r="2903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7EC282-CBAA-D832-6895-2DF6BD773380}"/>
              </a:ext>
            </a:extLst>
          </p:cNvPr>
          <p:cNvSpPr>
            <a:spLocks noGrp="1"/>
          </p:cNvSpPr>
          <p:nvPr>
            <p:ph type="title"/>
          </p:nvPr>
        </p:nvSpPr>
        <p:spPr>
          <a:xfrm>
            <a:off x="371094" y="1161288"/>
            <a:ext cx="3438144" cy="1124712"/>
          </a:xfrm>
        </p:spPr>
        <p:txBody>
          <a:bodyPr anchor="b">
            <a:normAutofit/>
          </a:bodyPr>
          <a:lstStyle/>
          <a:p>
            <a:r>
              <a:rPr lang="en-US" sz="2800"/>
              <a:t>Why we need Motor driver ?</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D208776-C624-9031-2F37-E0167B8762B7}"/>
              </a:ext>
            </a:extLst>
          </p:cNvPr>
          <p:cNvSpPr>
            <a:spLocks noGrp="1"/>
          </p:cNvSpPr>
          <p:nvPr>
            <p:ph idx="1"/>
          </p:nvPr>
        </p:nvSpPr>
        <p:spPr>
          <a:xfrm>
            <a:off x="371094" y="2718054"/>
            <a:ext cx="3438906" cy="3207258"/>
          </a:xfrm>
        </p:spPr>
        <p:txBody>
          <a:bodyPr anchor="t">
            <a:normAutofit/>
          </a:bodyPr>
          <a:lstStyle/>
          <a:p>
            <a:r>
              <a:rPr lang="en-US" sz="2400" dirty="0"/>
              <a:t>Because it is the easiest and affordable way to control DC motors is to interface the L298N motor driver with the Arduino. It can control both the speed and the spinning direction of DC motors.</a:t>
            </a:r>
          </a:p>
        </p:txBody>
      </p:sp>
    </p:spTree>
    <p:extLst>
      <p:ext uri="{BB962C8B-B14F-4D97-AF65-F5344CB8AC3E}">
        <p14:creationId xmlns:p14="http://schemas.microsoft.com/office/powerpoint/2010/main" val="463651876"/>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17906-0BDE-846E-153A-7F79F229B450}"/>
              </a:ext>
            </a:extLst>
          </p:cNvPr>
          <p:cNvSpPr>
            <a:spLocks noGrp="1"/>
          </p:cNvSpPr>
          <p:nvPr>
            <p:ph type="title"/>
          </p:nvPr>
        </p:nvSpPr>
        <p:spPr>
          <a:xfrm>
            <a:off x="838200" y="365125"/>
            <a:ext cx="5558489" cy="1325563"/>
          </a:xfrm>
        </p:spPr>
        <p:txBody>
          <a:bodyPr>
            <a:normAutofit/>
          </a:bodyPr>
          <a:lstStyle/>
          <a:p>
            <a:r>
              <a:rPr lang="en-US" dirty="0"/>
              <a:t>Controlling a DC Motor</a:t>
            </a:r>
            <a:endParaRPr lang="en-US"/>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B04FF95-4A81-86C9-B765-B04A6499EBB3}"/>
              </a:ext>
            </a:extLst>
          </p:cNvPr>
          <p:cNvSpPr>
            <a:spLocks noGrp="1"/>
          </p:cNvSpPr>
          <p:nvPr>
            <p:ph idx="1"/>
          </p:nvPr>
        </p:nvSpPr>
        <p:spPr>
          <a:xfrm>
            <a:off x="838200" y="1825625"/>
            <a:ext cx="5558489" cy="4351338"/>
          </a:xfrm>
        </p:spPr>
        <p:txBody>
          <a:bodyPr>
            <a:normAutofit/>
          </a:bodyPr>
          <a:lstStyle/>
          <a:p>
            <a:r>
              <a:rPr lang="en-US" dirty="0"/>
              <a:t>To have complete control over DC motor we have to control its speed and rotation direction. This can be achieved by combining these two techniques.</a:t>
            </a:r>
          </a:p>
          <a:p>
            <a:endParaRPr lang="en-US" dirty="0"/>
          </a:p>
          <a:p>
            <a:r>
              <a:rPr lang="en-US" dirty="0"/>
              <a:t>PWM – to control speed</a:t>
            </a:r>
          </a:p>
          <a:p>
            <a:r>
              <a:rPr lang="en-US" dirty="0"/>
              <a:t>H-Bridge – to control the rotation direction</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54909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35DC11-059A-05CF-FFD9-A3E8B09ECBC4}"/>
              </a:ext>
            </a:extLst>
          </p:cNvPr>
          <p:cNvSpPr>
            <a:spLocks noGrp="1"/>
          </p:cNvSpPr>
          <p:nvPr>
            <p:ph type="title"/>
          </p:nvPr>
        </p:nvSpPr>
        <p:spPr>
          <a:xfrm>
            <a:off x="838200" y="253397"/>
            <a:ext cx="10515600" cy="1273233"/>
          </a:xfrm>
        </p:spPr>
        <p:txBody>
          <a:bodyPr>
            <a:normAutofit/>
          </a:bodyPr>
          <a:lstStyle/>
          <a:p>
            <a:r>
              <a:rPr lang="en-US" sz="4000" b="0" i="0">
                <a:effectLst/>
                <a:latin typeface="Segoe UI" panose="020B0502040204020203" pitchFamily="34" charset="0"/>
              </a:rPr>
              <a:t>PWM – to control speed</a:t>
            </a:r>
            <a:br>
              <a:rPr lang="en-US" sz="4000" b="0" i="0">
                <a:effectLst/>
                <a:latin typeface="Segoe UI" panose="020B0502040204020203" pitchFamily="34" charset="0"/>
              </a:rPr>
            </a:br>
            <a:endParaRPr lang="en-US" sz="4000"/>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6E0328E-FABE-6F32-0ADB-082B207CC816}"/>
              </a:ext>
            </a:extLst>
          </p:cNvPr>
          <p:cNvSpPr>
            <a:spLocks noGrp="1"/>
          </p:cNvSpPr>
          <p:nvPr>
            <p:ph idx="1"/>
          </p:nvPr>
        </p:nvSpPr>
        <p:spPr>
          <a:xfrm>
            <a:off x="838200" y="2478024"/>
            <a:ext cx="10515600" cy="3694176"/>
          </a:xfrm>
        </p:spPr>
        <p:txBody>
          <a:bodyPr>
            <a:normAutofit/>
          </a:bodyPr>
          <a:lstStyle/>
          <a:p>
            <a:r>
              <a:rPr lang="en-US" sz="1800" dirty="0"/>
              <a:t>The speed of a DC motor can be controlled by changing its input voltage. A common technique to do this is to use PWM (Pulse Width Modulation).</a:t>
            </a:r>
          </a:p>
          <a:p>
            <a:endParaRPr lang="en-US" sz="1800" dirty="0"/>
          </a:p>
          <a:p>
            <a:r>
              <a:rPr lang="en-US" sz="1800" dirty="0"/>
              <a:t>PWM is a technique where the average value of the input voltage is adjusted by sending a series of ON-OFF pulses.</a:t>
            </a:r>
          </a:p>
          <a:p>
            <a:endParaRPr lang="en-US" sz="1800" dirty="0"/>
          </a:p>
          <a:p>
            <a:r>
              <a:rPr lang="en-US" sz="1800" dirty="0"/>
              <a:t>The average voltage is proportional to the width of the pulses known as the Duty Cycle.</a:t>
            </a:r>
          </a:p>
          <a:p>
            <a:endParaRPr lang="en-US" sz="1800" dirty="0"/>
          </a:p>
          <a:p>
            <a:r>
              <a:rPr lang="en-US" sz="1800" dirty="0"/>
              <a:t>The higher the duty cycle, the higher the average voltage applied to the DC motor (resulting in higher speed) and the shorter the duty cycle, the lower the average voltage applied to the DC motor (resulting in lower speed)</a:t>
            </a:r>
          </a:p>
        </p:txBody>
      </p:sp>
    </p:spTree>
    <p:extLst>
      <p:ext uri="{BB962C8B-B14F-4D97-AF65-F5344CB8AC3E}">
        <p14:creationId xmlns:p14="http://schemas.microsoft.com/office/powerpoint/2010/main" val="60856097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FEF27C9-1AD6-D179-6C6F-EDBE19732D91}"/>
              </a:ext>
            </a:extLst>
          </p:cNvPr>
          <p:cNvPicPr>
            <a:picLocks noGrp="1" noChangeAspect="1"/>
          </p:cNvPicPr>
          <p:nvPr>
            <p:ph type="pic" idx="1"/>
          </p:nvPr>
        </p:nvPicPr>
        <p:blipFill rotWithShape="1">
          <a:blip r:embed="rId2"/>
          <a:srcRect l="-230" t="-1627" r="230" b="16924"/>
          <a:stretch/>
        </p:blipFill>
        <p:spPr>
          <a:xfrm>
            <a:off x="5603877" y="988542"/>
            <a:ext cx="5372578" cy="4880446"/>
          </a:xfrm>
          <a:prstGeom prst="rect">
            <a:avLst/>
          </a:prstGeom>
        </p:spPr>
      </p:pic>
      <p:sp>
        <p:nvSpPr>
          <p:cNvPr id="6" name="Text Placeholder 5">
            <a:extLst>
              <a:ext uri="{FF2B5EF4-FFF2-40B4-BE49-F238E27FC236}">
                <a16:creationId xmlns:a16="http://schemas.microsoft.com/office/drawing/2014/main" id="{87D7263C-F33A-BC5B-9A73-1EB58D679544}"/>
              </a:ext>
            </a:extLst>
          </p:cNvPr>
          <p:cNvSpPr>
            <a:spLocks noGrp="1"/>
          </p:cNvSpPr>
          <p:nvPr>
            <p:ph type="body" sz="half" idx="2"/>
          </p:nvPr>
        </p:nvSpPr>
        <p:spPr>
          <a:xfrm>
            <a:off x="852144" y="2220892"/>
            <a:ext cx="3932237" cy="2415746"/>
          </a:xfrm>
        </p:spPr>
        <p:txBody>
          <a:bodyPr/>
          <a:lstStyle/>
          <a:p>
            <a:r>
              <a:rPr lang="en-US" sz="3200" dirty="0"/>
              <a:t>The image  shows PWM technology with different duty cycles and average voltages.</a:t>
            </a:r>
          </a:p>
          <a:p>
            <a:endParaRPr lang="en-US" dirty="0"/>
          </a:p>
          <a:p>
            <a:endParaRPr lang="en-US" dirty="0"/>
          </a:p>
        </p:txBody>
      </p:sp>
    </p:spTree>
    <p:extLst>
      <p:ext uri="{BB962C8B-B14F-4D97-AF65-F5344CB8AC3E}">
        <p14:creationId xmlns:p14="http://schemas.microsoft.com/office/powerpoint/2010/main" val="4165628543"/>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80E0A8-7607-0A77-0D8F-7D2BBA5B6091}"/>
              </a:ext>
            </a:extLst>
          </p:cNvPr>
          <p:cNvPicPr>
            <a:picLocks noChangeAspect="1"/>
          </p:cNvPicPr>
          <p:nvPr/>
        </p:nvPicPr>
        <p:blipFill rotWithShape="1">
          <a:blip r:embed="rId2">
            <a:duotone>
              <a:schemeClr val="bg2">
                <a:shade val="45000"/>
                <a:satMod val="135000"/>
              </a:schemeClr>
              <a:prstClr val="white"/>
            </a:duotone>
          </a:blip>
          <a:srcRect t="15188" b="543"/>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B482055-D44E-BD8E-A558-BB933BE50D4F}"/>
              </a:ext>
            </a:extLst>
          </p:cNvPr>
          <p:cNvSpPr>
            <a:spLocks noGrp="1"/>
          </p:cNvSpPr>
          <p:nvPr>
            <p:ph type="title"/>
          </p:nvPr>
        </p:nvSpPr>
        <p:spPr>
          <a:xfrm>
            <a:off x="838200" y="365125"/>
            <a:ext cx="10515600" cy="1325563"/>
          </a:xfrm>
        </p:spPr>
        <p:txBody>
          <a:bodyPr>
            <a:normAutofit/>
          </a:bodyPr>
          <a:lstStyle/>
          <a:p>
            <a:r>
              <a:rPr lang="en-US" dirty="0"/>
              <a:t>H-Bridge – to control the rotation direction</a:t>
            </a:r>
            <a:endParaRPr lang="en-US"/>
          </a:p>
        </p:txBody>
      </p:sp>
      <p:graphicFrame>
        <p:nvGraphicFramePr>
          <p:cNvPr id="8" name="Content Placeholder 5">
            <a:extLst>
              <a:ext uri="{FF2B5EF4-FFF2-40B4-BE49-F238E27FC236}">
                <a16:creationId xmlns:a16="http://schemas.microsoft.com/office/drawing/2014/main" id="{D866E5A0-EDD5-35A0-6607-0E667C56925B}"/>
              </a:ext>
            </a:extLst>
          </p:cNvPr>
          <p:cNvGraphicFramePr>
            <a:graphicFrameLocks noGrp="1"/>
          </p:cNvGraphicFramePr>
          <p:nvPr>
            <p:ph idx="1"/>
            <p:extLst>
              <p:ext uri="{D42A27DB-BD31-4B8C-83A1-F6EECF244321}">
                <p14:modId xmlns:p14="http://schemas.microsoft.com/office/powerpoint/2010/main" val="18117052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15853"/>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A1B9AC10-84F0-9289-470D-FA9A0F4D07F3}"/>
              </a:ext>
            </a:extLst>
          </p:cNvPr>
          <p:cNvSpPr>
            <a:spLocks noGrp="1"/>
          </p:cNvSpPr>
          <p:nvPr>
            <p:ph type="title"/>
          </p:nvPr>
        </p:nvSpPr>
        <p:spPr>
          <a:xfrm>
            <a:off x="535020" y="685800"/>
            <a:ext cx="2780271" cy="5105400"/>
          </a:xfrm>
        </p:spPr>
        <p:txBody>
          <a:bodyPr vert="horz" lIns="91440" tIns="45720" rIns="91440" bIns="45720" rtlCol="0">
            <a:normAutofit/>
          </a:bodyPr>
          <a:lstStyle/>
          <a:p>
            <a:r>
              <a:rPr lang="en-US" sz="4000" kern="1200">
                <a:solidFill>
                  <a:srgbClr val="FFFFFF"/>
                </a:solidFill>
                <a:latin typeface="+mj-lt"/>
                <a:ea typeface="+mj-ea"/>
                <a:cs typeface="+mj-cs"/>
              </a:rPr>
              <a:t>Robotics Training Team</a:t>
            </a:r>
          </a:p>
        </p:txBody>
      </p:sp>
      <p:graphicFrame>
        <p:nvGraphicFramePr>
          <p:cNvPr id="4" name="Content Placeholder 3">
            <a:extLst>
              <a:ext uri="{FF2B5EF4-FFF2-40B4-BE49-F238E27FC236}">
                <a16:creationId xmlns:a16="http://schemas.microsoft.com/office/drawing/2014/main" id="{EABD0572-48C0-CDD2-FE03-03D9FB8B39CC}"/>
              </a:ext>
            </a:extLst>
          </p:cNvPr>
          <p:cNvGraphicFramePr>
            <a:graphicFrameLocks noGrp="1"/>
          </p:cNvGraphicFramePr>
          <p:nvPr>
            <p:ph idx="1"/>
            <p:extLst>
              <p:ext uri="{D42A27DB-BD31-4B8C-83A1-F6EECF244321}">
                <p14:modId xmlns:p14="http://schemas.microsoft.com/office/powerpoint/2010/main" val="4238610261"/>
              </p:ext>
            </p:extLst>
          </p:nvPr>
        </p:nvGraphicFramePr>
        <p:xfrm>
          <a:off x="5010150" y="1038639"/>
          <a:ext cx="6492876" cy="4399727"/>
        </p:xfrm>
        <a:graphic>
          <a:graphicData uri="http://schemas.openxmlformats.org/drawingml/2006/table">
            <a:tbl>
              <a:tblPr firstRow="1" firstCol="1" bandRow="1"/>
              <a:tblGrid>
                <a:gridCol w="3466762">
                  <a:extLst>
                    <a:ext uri="{9D8B030D-6E8A-4147-A177-3AD203B41FA5}">
                      <a16:colId xmlns:a16="http://schemas.microsoft.com/office/drawing/2014/main" val="3973938563"/>
                    </a:ext>
                  </a:extLst>
                </a:gridCol>
                <a:gridCol w="3026114">
                  <a:extLst>
                    <a:ext uri="{9D8B030D-6E8A-4147-A177-3AD203B41FA5}">
                      <a16:colId xmlns:a16="http://schemas.microsoft.com/office/drawing/2014/main" val="2624265232"/>
                    </a:ext>
                  </a:extLst>
                </a:gridCol>
              </a:tblGrid>
              <a:tr h="701140">
                <a:tc>
                  <a:txBody>
                    <a:bodyPr/>
                    <a:lstStyle/>
                    <a:p>
                      <a:pPr algn="l" fontAlgn="t">
                        <a:spcBef>
                          <a:spcPts val="0"/>
                        </a:spcBef>
                        <a:spcAft>
                          <a:spcPts val="0"/>
                        </a:spcAft>
                      </a:pPr>
                      <a:endParaRPr lang="en-US" sz="2800" b="0" i="0" u="none" strike="noStrike">
                        <a:effectLst/>
                        <a:latin typeface="Arial" panose="020B0604020202020204" pitchFamily="34" charset="0"/>
                      </a:endParaRPr>
                    </a:p>
                  </a:txBody>
                  <a:tcPr marL="14577" marR="14577" marT="14577"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endParaRPr lang="en-US" sz="2800" b="0" i="0" u="none" strike="noStrike">
                        <a:effectLst/>
                        <a:latin typeface="Arial" panose="020B0604020202020204" pitchFamily="34" charset="0"/>
                      </a:endParaRPr>
                    </a:p>
                  </a:txBody>
                  <a:tcPr marL="139936" marR="139936" marT="69968" marB="69968">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600836"/>
                  </a:ext>
                </a:extLst>
              </a:tr>
              <a:tr h="470314">
                <a:tc>
                  <a:txBody>
                    <a:bodyPr/>
                    <a:lstStyle/>
                    <a:p>
                      <a:pPr marL="0" marR="0" algn="ctr" fontAlgn="t">
                        <a:spcBef>
                          <a:spcPts val="0"/>
                        </a:spcBef>
                        <a:spcAft>
                          <a:spcPts val="0"/>
                        </a:spcAft>
                      </a:pPr>
                      <a:r>
                        <a:rPr lang="en-US" sz="2800" b="0" i="0" u="none" strike="noStrike">
                          <a:solidFill>
                            <a:schemeClr val="accent6"/>
                          </a:solidFill>
                          <a:effectLst/>
                          <a:latin typeface="Georgia" panose="02040502050405020303" pitchFamily="18" charset="0"/>
                          <a:ea typeface="Georgia" panose="02040502050405020303" pitchFamily="18" charset="0"/>
                          <a:cs typeface="Georgia" panose="02040502050405020303" pitchFamily="18" charset="0"/>
                        </a:rPr>
                        <a:t>Name</a:t>
                      </a:r>
                      <a:endParaRPr lang="en-US" sz="2800" b="0" i="0" u="none" strike="noStrike">
                        <a:solidFill>
                          <a:schemeClr val="accent6"/>
                        </a:solidFill>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2800" b="0" i="0" u="none" strike="noStrike">
                          <a:solidFill>
                            <a:schemeClr val="accent6"/>
                          </a:solidFill>
                          <a:effectLst/>
                          <a:latin typeface="Georgia" panose="02040502050405020303" pitchFamily="18" charset="0"/>
                          <a:ea typeface="Georgia" panose="02040502050405020303" pitchFamily="18" charset="0"/>
                          <a:cs typeface="Georgia" panose="02040502050405020303" pitchFamily="18" charset="0"/>
                        </a:rPr>
                        <a:t>ID</a:t>
                      </a:r>
                      <a:endParaRPr lang="en-US" sz="2800" b="0" i="0" u="none" strike="noStrike">
                        <a:solidFill>
                          <a:schemeClr val="accent6"/>
                        </a:solidFill>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979800"/>
                  </a:ext>
                </a:extLst>
              </a:tr>
              <a:tr h="470314">
                <a:tc>
                  <a:txBody>
                    <a:bodyPr/>
                    <a:lstStyle/>
                    <a:p>
                      <a:pPr marL="0" marR="0" algn="ctr" fontAlgn="t">
                        <a:spcBef>
                          <a:spcPts val="0"/>
                        </a:spcBef>
                        <a:spcAft>
                          <a:spcPts val="0"/>
                        </a:spcAft>
                      </a:pPr>
                      <a:r>
                        <a:rPr lang="ar-EG" sz="2800" b="0" i="0" u="none" strike="noStrike">
                          <a:effectLst/>
                          <a:latin typeface="Georgia" panose="02040502050405020303" pitchFamily="18" charset="0"/>
                          <a:ea typeface="Georgia" panose="02040502050405020303" pitchFamily="18" charset="0"/>
                          <a:cs typeface="Times New Roman" panose="02020603050405020304" pitchFamily="18" charset="0"/>
                        </a:rPr>
                        <a:t>رجب</a:t>
                      </a:r>
                      <a:r>
                        <a:rPr lang="ar-EG"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EG" sz="2800" b="0" i="0" u="none" strike="noStrike">
                          <a:effectLst/>
                          <a:latin typeface="Georgia" panose="02040502050405020303" pitchFamily="18" charset="0"/>
                          <a:ea typeface="Georgia" panose="02040502050405020303" pitchFamily="18" charset="0"/>
                          <a:cs typeface="Times New Roman" panose="02020603050405020304" pitchFamily="18" charset="0"/>
                        </a:rPr>
                        <a:t>حسن</a:t>
                      </a:r>
                      <a:r>
                        <a:rPr lang="ar-EG"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EG" sz="2800" b="0" i="0" u="none" strike="noStrike">
                          <a:effectLst/>
                          <a:latin typeface="Georgia" panose="02040502050405020303" pitchFamily="18" charset="0"/>
                          <a:ea typeface="Georgia" panose="02040502050405020303" pitchFamily="18" charset="0"/>
                          <a:cs typeface="Times New Roman" panose="02020603050405020304" pitchFamily="18" charset="0"/>
                        </a:rPr>
                        <a:t>عبد</a:t>
                      </a:r>
                      <a:r>
                        <a:rPr lang="ar-EG"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EG" sz="2800" b="0" i="0" u="none" strike="noStrike">
                          <a:effectLst/>
                          <a:latin typeface="Georgia" panose="02040502050405020303" pitchFamily="18" charset="0"/>
                          <a:ea typeface="Georgia" panose="02040502050405020303" pitchFamily="18" charset="0"/>
                          <a:cs typeface="Times New Roman" panose="02020603050405020304" pitchFamily="18" charset="0"/>
                        </a:rPr>
                        <a:t>المنعم</a:t>
                      </a:r>
                      <a:r>
                        <a:rPr lang="ar-EG"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EG" sz="2800" b="0" i="0" u="none" strike="noStrike">
                          <a:effectLst/>
                          <a:latin typeface="Georgia" panose="02040502050405020303" pitchFamily="18" charset="0"/>
                          <a:ea typeface="Georgia" panose="02040502050405020303" pitchFamily="18" charset="0"/>
                          <a:cs typeface="Times New Roman" panose="02020603050405020304" pitchFamily="18" charset="0"/>
                        </a:rPr>
                        <a:t>محمد</a:t>
                      </a:r>
                      <a:endParaRPr lang="ar-EG" sz="2800" b="0" i="0" u="none" strike="noStrike">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2800" b="0" i="0" u="none" strike="noStrike">
                          <a:effectLst/>
                          <a:latin typeface="Georgia" panose="02040502050405020303" pitchFamily="18" charset="0"/>
                          <a:ea typeface="Georgia" panose="02040502050405020303" pitchFamily="18" charset="0"/>
                          <a:cs typeface="Georgia" panose="02040502050405020303" pitchFamily="18" charset="0"/>
                        </a:rPr>
                        <a:t>20201496700</a:t>
                      </a:r>
                      <a:endParaRPr lang="en-US" sz="2800" b="0" i="0" u="none" strike="noStrike">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2622489"/>
                  </a:ext>
                </a:extLst>
              </a:tr>
              <a:tr h="470314">
                <a:tc>
                  <a:txBody>
                    <a:bodyPr/>
                    <a:lstStyle/>
                    <a:p>
                      <a:pPr marL="0" marR="0" algn="ctr" fontAlgn="t">
                        <a:spcBef>
                          <a:spcPts val="0"/>
                        </a:spcBef>
                        <a:spcAft>
                          <a:spcPts val="0"/>
                        </a:spcAft>
                      </a:pP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سراج</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الدين</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أمجد</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عبد</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الفتاح</a:t>
                      </a:r>
                      <a:endParaRPr lang="ar-SA" sz="2800" b="0" i="0" u="none" strike="noStrike">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2800" b="0" i="0" u="none" strike="noStrike">
                          <a:effectLst/>
                          <a:latin typeface="Georgia" panose="02040502050405020303" pitchFamily="18" charset="0"/>
                          <a:ea typeface="Georgia" panose="02040502050405020303" pitchFamily="18" charset="0"/>
                          <a:cs typeface="Georgia" panose="02040502050405020303" pitchFamily="18" charset="0"/>
                        </a:rPr>
                        <a:t>20201498519</a:t>
                      </a:r>
                      <a:endParaRPr lang="en-US" sz="2800" b="0" i="0" u="none" strike="noStrike">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0493159"/>
                  </a:ext>
                </a:extLst>
              </a:tr>
              <a:tr h="470314">
                <a:tc>
                  <a:txBody>
                    <a:bodyPr/>
                    <a:lstStyle/>
                    <a:p>
                      <a:pPr marL="0" marR="0" algn="ctr" fontAlgn="t">
                        <a:spcBef>
                          <a:spcPts val="0"/>
                        </a:spcBef>
                        <a:spcAft>
                          <a:spcPts val="0"/>
                        </a:spcAft>
                      </a:pP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أدهم</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مجدي</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السيد</a:t>
                      </a:r>
                      <a:endParaRPr lang="ar-SA" sz="2800" b="0" i="0" u="none" strike="noStrike">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2800" b="0" i="0" u="none" strike="noStrike">
                          <a:effectLst/>
                          <a:latin typeface="Georgia" panose="02040502050405020303" pitchFamily="18" charset="0"/>
                          <a:ea typeface="Georgia" panose="02040502050405020303" pitchFamily="18" charset="0"/>
                          <a:cs typeface="Georgia" panose="02040502050405020303" pitchFamily="18" charset="0"/>
                        </a:rPr>
                        <a:t>20201444610</a:t>
                      </a:r>
                      <a:endParaRPr lang="en-US" sz="2800" b="0" i="0" u="none" strike="noStrike">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1960029"/>
                  </a:ext>
                </a:extLst>
              </a:tr>
              <a:tr h="470314">
                <a:tc>
                  <a:txBody>
                    <a:bodyPr/>
                    <a:lstStyle/>
                    <a:p>
                      <a:pPr marL="0" marR="0" algn="ctr" fontAlgn="t">
                        <a:spcBef>
                          <a:spcPts val="0"/>
                        </a:spcBef>
                        <a:spcAft>
                          <a:spcPts val="0"/>
                        </a:spcAft>
                      </a:pP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عبد</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الرحمن</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صلاح</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إبراهيم</a:t>
                      </a:r>
                      <a:endParaRPr lang="ar-SA" sz="2800" b="0" i="0" u="none" strike="noStrike">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2800" b="0" i="0" u="none" strike="noStrike">
                          <a:effectLst/>
                          <a:latin typeface="Georgia" panose="02040502050405020303" pitchFamily="18" charset="0"/>
                          <a:ea typeface="Georgia" panose="02040502050405020303" pitchFamily="18" charset="0"/>
                          <a:cs typeface="Georgia" panose="02040502050405020303" pitchFamily="18" charset="0"/>
                        </a:rPr>
                        <a:t>20201444840</a:t>
                      </a:r>
                      <a:endParaRPr lang="en-US" sz="2800" b="0" i="0" u="none" strike="noStrike">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1840415"/>
                  </a:ext>
                </a:extLst>
              </a:tr>
              <a:tr h="746078">
                <a:tc>
                  <a:txBody>
                    <a:bodyPr/>
                    <a:lstStyle/>
                    <a:p>
                      <a:pPr marL="0" marR="0" algn="ctr" fontAlgn="t">
                        <a:spcBef>
                          <a:spcPts val="0"/>
                        </a:spcBef>
                        <a:spcAft>
                          <a:spcPts val="0"/>
                        </a:spcAft>
                      </a:pP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علا</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علام</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قطب</a:t>
                      </a:r>
                      <a:r>
                        <a:rPr lang="ar-SA" sz="2800" b="0" i="0" u="none" strike="noStrike">
                          <a:effectLst/>
                          <a:latin typeface="Georgia" panose="02040502050405020303" pitchFamily="18" charset="0"/>
                          <a:ea typeface="Georgia" panose="02040502050405020303" pitchFamily="18" charset="0"/>
                          <a:cs typeface="Georgia" panose="02040502050405020303" pitchFamily="18" charset="0"/>
                        </a:rPr>
                        <a:t> </a:t>
                      </a:r>
                      <a:r>
                        <a:rPr lang="ar-SA" sz="2800" b="0" i="0" u="none" strike="noStrike">
                          <a:effectLst/>
                          <a:latin typeface="Georgia" panose="02040502050405020303" pitchFamily="18" charset="0"/>
                          <a:ea typeface="Georgia" panose="02040502050405020303" pitchFamily="18" charset="0"/>
                          <a:cs typeface="Times New Roman" panose="02020603050405020304" pitchFamily="18" charset="0"/>
                        </a:rPr>
                        <a:t>محمد</a:t>
                      </a:r>
                      <a:endParaRPr lang="ar-SA" sz="2800" b="0" i="0" u="none" strike="noStrike">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2800" b="0" i="0" u="none" strike="noStrike">
                          <a:effectLst/>
                          <a:latin typeface="Georgia" panose="02040502050405020303" pitchFamily="18" charset="0"/>
                          <a:ea typeface="Georgia" panose="02040502050405020303" pitchFamily="18" charset="0"/>
                          <a:cs typeface="Georgia" panose="02040502050405020303" pitchFamily="18" charset="0"/>
                        </a:rPr>
                        <a:t>20201382330</a:t>
                      </a:r>
                      <a:endParaRPr lang="en-US" sz="2800" b="0" i="0" u="none" strike="noStrike">
                        <a:effectLst/>
                        <a:latin typeface="Arial" panose="020B0604020202020204" pitchFamily="34" charset="0"/>
                      </a:endParaRPr>
                    </a:p>
                    <a:p>
                      <a:pPr algn="ctr" fontAlgn="t">
                        <a:spcBef>
                          <a:spcPts val="0"/>
                        </a:spcBef>
                        <a:spcAft>
                          <a:spcPts val="0"/>
                        </a:spcAft>
                      </a:pPr>
                      <a:r>
                        <a:rPr lang="en-US" sz="1800" b="0" i="0" u="none" strike="noStrike">
                          <a:effectLst/>
                          <a:latin typeface="Georgia" panose="02040502050405020303" pitchFamily="18" charset="0"/>
                        </a:rPr>
                        <a:t>   </a:t>
                      </a:r>
                      <a:endParaRPr lang="en-US" sz="2800" b="0" i="0" u="none" strike="noStrike">
                        <a:effectLst/>
                        <a:latin typeface="Arial" panose="020B0604020202020204" pitchFamily="34" charset="0"/>
                      </a:endParaRPr>
                    </a:p>
                  </a:txBody>
                  <a:tcPr marL="104952" marR="104952" marT="1457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273543"/>
                  </a:ext>
                </a:extLst>
              </a:tr>
              <a:tr h="600939">
                <a:tc>
                  <a:txBody>
                    <a:bodyPr/>
                    <a:lstStyle/>
                    <a:p>
                      <a:pPr marL="0" marR="0" algn="l" fontAlgn="t">
                        <a:spcBef>
                          <a:spcPts val="0"/>
                        </a:spcBef>
                        <a:spcAft>
                          <a:spcPts val="0"/>
                        </a:spcAft>
                      </a:pPr>
                      <a:r>
                        <a:rPr lang="en-US" sz="1800" b="0" i="0" u="none" strike="noStrike">
                          <a:solidFill>
                            <a:schemeClr val="accent6"/>
                          </a:solidFill>
                          <a:effectLst/>
                          <a:latin typeface="Georgia" panose="02040502050405020303" pitchFamily="18" charset="0"/>
                          <a:ea typeface="Georgia" panose="02040502050405020303" pitchFamily="18" charset="0"/>
                          <a:cs typeface="Times New Roman" panose="02020603050405020304" pitchFamily="18" charset="0"/>
                        </a:rPr>
                        <a:t>Under supervision</a:t>
                      </a:r>
                      <a:r>
                        <a:rPr lang="en-US" sz="1800" b="0" i="0" u="none" strike="noStrike">
                          <a:solidFill>
                            <a:srgbClr val="476166"/>
                          </a:solidFill>
                          <a:effectLst/>
                          <a:latin typeface="Georgia" panose="02040502050405020303" pitchFamily="18" charset="0"/>
                          <a:ea typeface="Georgia" panose="02040502050405020303" pitchFamily="18" charset="0"/>
                          <a:cs typeface="Times New Roman" panose="02020603050405020304" pitchFamily="18" charset="0"/>
                        </a:rPr>
                        <a:t>: </a:t>
                      </a:r>
                      <a:r>
                        <a:rPr lang="en-US" sz="1800" b="0" i="0" u="none" strike="noStrike">
                          <a:solidFill>
                            <a:srgbClr val="000000"/>
                          </a:solidFill>
                          <a:effectLst/>
                          <a:latin typeface="Georgia" panose="02040502050405020303" pitchFamily="18" charset="0"/>
                          <a:ea typeface="Georgia" panose="02040502050405020303" pitchFamily="18" charset="0"/>
                          <a:cs typeface="Times New Roman" panose="02020603050405020304" pitchFamily="18" charset="0"/>
                        </a:rPr>
                        <a:t>Eng. Mohamed Hatem</a:t>
                      </a:r>
                      <a:endParaRPr lang="en-US" sz="2800" b="0" i="0" u="none" strike="noStrike">
                        <a:effectLst/>
                        <a:latin typeface="Arial" panose="020B0604020202020204" pitchFamily="34" charset="0"/>
                      </a:endParaRPr>
                    </a:p>
                  </a:txBody>
                  <a:tcPr marL="14577" marR="14577" marT="14577" marB="0">
                    <a:lnL>
                      <a:noFill/>
                    </a:lnL>
                    <a:lnR>
                      <a:noFill/>
                    </a:lnR>
                    <a:lnT w="12700" cap="flat" cmpd="sng" algn="ctr">
                      <a:solidFill>
                        <a:srgbClr val="000000"/>
                      </a:solidFill>
                      <a:prstDash val="solid"/>
                      <a:round/>
                      <a:headEnd type="none" w="med" len="med"/>
                      <a:tailEnd type="none" w="med" len="med"/>
                    </a:lnT>
                    <a:lnB w="28575" cap="flat" cmpd="sng" algn="ctr">
                      <a:solidFill>
                        <a:srgbClr val="476166"/>
                      </a:solidFill>
                      <a:prstDash val="solid"/>
                      <a:round/>
                      <a:headEnd type="none" w="med" len="med"/>
                      <a:tailEnd type="none" w="med" len="med"/>
                    </a:lnB>
                  </a:tcPr>
                </a:tc>
                <a:tc>
                  <a:txBody>
                    <a:bodyPr/>
                    <a:lstStyle/>
                    <a:p>
                      <a:pPr algn="l" fontAlgn="t">
                        <a:spcBef>
                          <a:spcPts val="0"/>
                        </a:spcBef>
                        <a:spcAft>
                          <a:spcPts val="0"/>
                        </a:spcAft>
                      </a:pPr>
                      <a:endParaRPr lang="en-US" sz="2800" b="0" i="0" u="none" strike="noStrike">
                        <a:effectLst/>
                        <a:latin typeface="Arial" panose="020B0604020202020204" pitchFamily="34" charset="0"/>
                      </a:endParaRPr>
                    </a:p>
                  </a:txBody>
                  <a:tcPr marL="139936" marR="139936" marT="69968" marB="69968">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93893944"/>
                  </a:ext>
                </a:extLst>
              </a:tr>
            </a:tbl>
          </a:graphicData>
        </a:graphic>
      </p:graphicFrame>
    </p:spTree>
    <p:extLst>
      <p:ext uri="{BB962C8B-B14F-4D97-AF65-F5344CB8AC3E}">
        <p14:creationId xmlns:p14="http://schemas.microsoft.com/office/powerpoint/2010/main" val="2180491808"/>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BBA3-C8C7-2D06-5FF6-469CB20565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b="0" i="0" kern="1200">
                <a:solidFill>
                  <a:srgbClr val="FFFFFF"/>
                </a:solidFill>
                <a:effectLst/>
                <a:latin typeface="+mj-lt"/>
                <a:ea typeface="+mj-ea"/>
                <a:cs typeface="+mj-cs"/>
              </a:rPr>
              <a:t>The following animation shows the working of the H-bridge circuit.</a:t>
            </a:r>
            <a:endParaRPr lang="en-US" sz="2800" kern="1200">
              <a:solidFill>
                <a:srgbClr val="FFFFFF"/>
              </a:solidFill>
              <a:latin typeface="+mj-lt"/>
              <a:ea typeface="+mj-ea"/>
              <a:cs typeface="+mj-cs"/>
            </a:endParaRPr>
          </a:p>
        </p:txBody>
      </p:sp>
      <p:pic>
        <p:nvPicPr>
          <p:cNvPr id="8" name="Content Placeholder 7">
            <a:extLst>
              <a:ext uri="{FF2B5EF4-FFF2-40B4-BE49-F238E27FC236}">
                <a16:creationId xmlns:a16="http://schemas.microsoft.com/office/drawing/2014/main" id="{A9450C0C-14C9-B8E2-68BC-176873E25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123" y="643466"/>
            <a:ext cx="3769085" cy="5568739"/>
          </a:xfrm>
          <a:prstGeom prst="rect">
            <a:avLst/>
          </a:prstGeom>
        </p:spPr>
      </p:pic>
    </p:spTree>
    <p:extLst>
      <p:ext uri="{BB962C8B-B14F-4D97-AF65-F5344CB8AC3E}">
        <p14:creationId xmlns:p14="http://schemas.microsoft.com/office/powerpoint/2010/main" val="35721306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6DAC4-6483-44C9-EBC9-69CE0A26029D}"/>
              </a:ext>
            </a:extLst>
          </p:cNvPr>
          <p:cNvSpPr>
            <a:spLocks noGrp="1"/>
          </p:cNvSpPr>
          <p:nvPr>
            <p:ph type="title"/>
          </p:nvPr>
        </p:nvSpPr>
        <p:spPr>
          <a:xfrm>
            <a:off x="411480" y="991443"/>
            <a:ext cx="4443154" cy="1087819"/>
          </a:xfrm>
        </p:spPr>
        <p:txBody>
          <a:bodyPr anchor="b">
            <a:normAutofit/>
          </a:bodyPr>
          <a:lstStyle/>
          <a:p>
            <a:r>
              <a:rPr lang="en-US" sz="3400"/>
              <a:t>L298N Motor Driver Module Pinout</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305ECDB-9AD4-143F-F34C-7047E6A15C0E}"/>
              </a:ext>
            </a:extLst>
          </p:cNvPr>
          <p:cNvSpPr>
            <a:spLocks noGrp="1"/>
          </p:cNvSpPr>
          <p:nvPr>
            <p:ph idx="1"/>
          </p:nvPr>
        </p:nvSpPr>
        <p:spPr>
          <a:xfrm>
            <a:off x="411480" y="2684095"/>
            <a:ext cx="4443154" cy="3492868"/>
          </a:xfrm>
        </p:spPr>
        <p:txBody>
          <a:bodyPr>
            <a:normAutofit/>
          </a:bodyPr>
          <a:lstStyle/>
          <a:p>
            <a:r>
              <a:rPr lang="en-US" sz="2400" dirty="0"/>
              <a:t>The L298N module has a total of 11 pins that connect it to the outside world. The pins are as follows</a:t>
            </a:r>
          </a:p>
        </p:txBody>
      </p:sp>
      <p:pic>
        <p:nvPicPr>
          <p:cNvPr id="4" name="Picture 3">
            <a:extLst>
              <a:ext uri="{FF2B5EF4-FFF2-40B4-BE49-F238E27FC236}">
                <a16:creationId xmlns:a16="http://schemas.microsoft.com/office/drawing/2014/main" id="{869C9842-9019-356B-55B5-D20EEE0F790D}"/>
              </a:ext>
            </a:extLst>
          </p:cNvPr>
          <p:cNvPicPr>
            <a:picLocks noChangeAspect="1"/>
          </p:cNvPicPr>
          <p:nvPr/>
        </p:nvPicPr>
        <p:blipFill rotWithShape="1">
          <a:blip r:embed="rId2"/>
          <a:srcRect b="9190"/>
          <a:stretch/>
        </p:blipFill>
        <p:spPr>
          <a:xfrm>
            <a:off x="5385816" y="1376264"/>
            <a:ext cx="6440424" cy="4050118"/>
          </a:xfrm>
          <a:prstGeom prst="rect">
            <a:avLst/>
          </a:prstGeom>
        </p:spPr>
      </p:pic>
    </p:spTree>
    <p:extLst>
      <p:ext uri="{BB962C8B-B14F-4D97-AF65-F5344CB8AC3E}">
        <p14:creationId xmlns:p14="http://schemas.microsoft.com/office/powerpoint/2010/main" val="1592897539"/>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AC7BC2-EDD7-2B8A-797A-3699EA3E30C9}"/>
              </a:ext>
            </a:extLst>
          </p:cNvPr>
          <p:cNvSpPr>
            <a:spLocks noGrp="1"/>
          </p:cNvSpPr>
          <p:nvPr>
            <p:ph type="title"/>
          </p:nvPr>
        </p:nvSpPr>
        <p:spPr>
          <a:xfrm>
            <a:off x="5894962" y="479493"/>
            <a:ext cx="5458838" cy="1325563"/>
          </a:xfrm>
        </p:spPr>
        <p:txBody>
          <a:bodyPr>
            <a:normAutofit/>
          </a:bodyPr>
          <a:lstStyle/>
          <a:p>
            <a:r>
              <a:rPr lang="en-US"/>
              <a:t>Power Pins</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6C1B04F7-A464-F6EB-A787-C315328E2C18}"/>
              </a:ext>
            </a:extLst>
          </p:cNvPr>
          <p:cNvPicPr>
            <a:picLocks noChangeAspect="1"/>
          </p:cNvPicPr>
          <p:nvPr/>
        </p:nvPicPr>
        <p:blipFill>
          <a:blip r:embed="rId2"/>
          <a:stretch>
            <a:fillRect/>
          </a:stretch>
        </p:blipFill>
        <p:spPr>
          <a:xfrm>
            <a:off x="703182" y="622648"/>
            <a:ext cx="4777381" cy="544296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7986C6F1-9B0E-F002-E939-F6423873FB3C}"/>
              </a:ext>
            </a:extLst>
          </p:cNvPr>
          <p:cNvSpPr>
            <a:spLocks noGrp="1"/>
          </p:cNvSpPr>
          <p:nvPr>
            <p:ph idx="1"/>
          </p:nvPr>
        </p:nvSpPr>
        <p:spPr>
          <a:xfrm>
            <a:off x="5894962" y="1984443"/>
            <a:ext cx="5458838" cy="4192520"/>
          </a:xfrm>
        </p:spPr>
        <p:txBody>
          <a:bodyPr>
            <a:normAutofit/>
          </a:bodyPr>
          <a:lstStyle/>
          <a:p>
            <a:r>
              <a:rPr lang="en-US" sz="1500"/>
              <a:t>The L298N motor driver module is powered through 3-pin 3.5mm-pitch screw terminal.</a:t>
            </a:r>
          </a:p>
          <a:p>
            <a:endParaRPr lang="en-US" sz="1500"/>
          </a:p>
          <a:p>
            <a:r>
              <a:rPr lang="en-US" sz="1500"/>
              <a:t>The L298N motor driver actually has two input power pins – VS and VSS.</a:t>
            </a:r>
          </a:p>
          <a:p>
            <a:endParaRPr lang="en-US" sz="1500"/>
          </a:p>
          <a:p>
            <a:r>
              <a:rPr lang="en-US" sz="1500"/>
              <a:t>VS pin gives power to the internal H-Bridge of the IC to drive the motors. You can connect an input voltage anywhere between 5 to 12V to this pin.</a:t>
            </a:r>
          </a:p>
          <a:p>
            <a:endParaRPr lang="en-US" sz="1500"/>
          </a:p>
          <a:p>
            <a:r>
              <a:rPr lang="en-US" sz="1500"/>
              <a:t>VSS is used to drive the logic circuitry inside the L298N IC which can be 5 to 7V.</a:t>
            </a:r>
          </a:p>
          <a:p>
            <a:endParaRPr lang="en-US" sz="1500"/>
          </a:p>
          <a:p>
            <a:r>
              <a:rPr lang="en-US" sz="1500"/>
              <a:t>GND is the common ground pin.</a:t>
            </a:r>
          </a:p>
        </p:txBody>
      </p:sp>
    </p:spTree>
    <p:extLst>
      <p:ext uri="{BB962C8B-B14F-4D97-AF65-F5344CB8AC3E}">
        <p14:creationId xmlns:p14="http://schemas.microsoft.com/office/powerpoint/2010/main" val="3999822527"/>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80E362-86A3-E9B8-535C-DEBC49B90358}"/>
              </a:ext>
            </a:extLst>
          </p:cNvPr>
          <p:cNvSpPr>
            <a:spLocks noGrp="1"/>
          </p:cNvSpPr>
          <p:nvPr>
            <p:ph type="title"/>
          </p:nvPr>
        </p:nvSpPr>
        <p:spPr>
          <a:xfrm>
            <a:off x="5894962" y="479493"/>
            <a:ext cx="5458838" cy="1325563"/>
          </a:xfrm>
        </p:spPr>
        <p:txBody>
          <a:bodyPr>
            <a:normAutofit/>
          </a:bodyPr>
          <a:lstStyle/>
          <a:p>
            <a:r>
              <a:rPr lang="en-US" dirty="0"/>
              <a:t>Output Pins</a:t>
            </a:r>
            <a:endParaRPr lang="en-US"/>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2DD877C-7D7E-3C25-AA9F-D4AB3542C409}"/>
              </a:ext>
            </a:extLst>
          </p:cNvPr>
          <p:cNvPicPr>
            <a:picLocks noChangeAspect="1"/>
          </p:cNvPicPr>
          <p:nvPr/>
        </p:nvPicPr>
        <p:blipFill>
          <a:blip r:embed="rId2"/>
          <a:stretch>
            <a:fillRect/>
          </a:stretch>
        </p:blipFill>
        <p:spPr>
          <a:xfrm>
            <a:off x="703182" y="2424482"/>
            <a:ext cx="4777381" cy="249683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099270C1-1948-F747-56D0-212792DFF082}"/>
              </a:ext>
            </a:extLst>
          </p:cNvPr>
          <p:cNvSpPr>
            <a:spLocks noGrp="1"/>
          </p:cNvSpPr>
          <p:nvPr>
            <p:ph idx="1"/>
          </p:nvPr>
        </p:nvSpPr>
        <p:spPr>
          <a:xfrm>
            <a:off x="5894962" y="1984443"/>
            <a:ext cx="5458838" cy="4192520"/>
          </a:xfrm>
        </p:spPr>
        <p:txBody>
          <a:bodyPr>
            <a:normAutofit/>
          </a:bodyPr>
          <a:lstStyle/>
          <a:p>
            <a:r>
              <a:rPr lang="en-US" sz="1800" dirty="0"/>
              <a:t>The L298N motor driver’s output channels OUT1 and OUT2 for motor A and OUT3 and OUT4 for motor B are broken out to the edge of the module with two 3.5mm-pitch screw terminals. You can connect two 5-12V DC motors to these terminals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r>
              <a:rPr lang="en-US" sz="1800" dirty="0"/>
              <a:t>Each channel of the module can deliver up to 2A to the DC motor.</a:t>
            </a:r>
          </a:p>
        </p:txBody>
      </p:sp>
    </p:spTree>
    <p:extLst>
      <p:ext uri="{BB962C8B-B14F-4D97-AF65-F5344CB8AC3E}">
        <p14:creationId xmlns:p14="http://schemas.microsoft.com/office/powerpoint/2010/main" val="1346174313"/>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0BD33-8D38-9A9C-3CB6-A390235AB9A3}"/>
              </a:ext>
            </a:extLst>
          </p:cNvPr>
          <p:cNvSpPr>
            <a:spLocks noGrp="1"/>
          </p:cNvSpPr>
          <p:nvPr>
            <p:ph type="title"/>
          </p:nvPr>
        </p:nvSpPr>
        <p:spPr>
          <a:xfrm>
            <a:off x="589560" y="856180"/>
            <a:ext cx="4560584" cy="1128068"/>
          </a:xfrm>
        </p:spPr>
        <p:txBody>
          <a:bodyPr anchor="ctr">
            <a:normAutofit/>
          </a:bodyPr>
          <a:lstStyle/>
          <a:p>
            <a:r>
              <a:rPr lang="en-US" sz="3700"/>
              <a:t>Direction Control Pins</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CF866C-379A-B6D5-FF6C-90B167E8E29E}"/>
              </a:ext>
            </a:extLst>
          </p:cNvPr>
          <p:cNvSpPr>
            <a:spLocks noGrp="1"/>
          </p:cNvSpPr>
          <p:nvPr>
            <p:ph idx="1"/>
          </p:nvPr>
        </p:nvSpPr>
        <p:spPr>
          <a:xfrm>
            <a:off x="590719" y="2330505"/>
            <a:ext cx="4559425" cy="3979585"/>
          </a:xfrm>
        </p:spPr>
        <p:txBody>
          <a:bodyPr anchor="ctr">
            <a:normAutofit/>
          </a:bodyPr>
          <a:lstStyle/>
          <a:p>
            <a:r>
              <a:rPr lang="en-US" sz="2000"/>
              <a:t>By using the direction control pins, you can control whether the motor rotates forward or backward. These pins actually control the switches of the H-Bridge circuit inside the L298N chip.</a:t>
            </a:r>
          </a:p>
          <a:p>
            <a:endParaRPr lang="en-US" sz="2000"/>
          </a:p>
          <a:p>
            <a:pPr marL="0" indent="0">
              <a:buNone/>
            </a:pPr>
            <a:endParaRPr lang="en-US" sz="2000"/>
          </a:p>
          <a:p>
            <a:r>
              <a:rPr lang="en-US" sz="2000"/>
              <a:t>The module has two direction control pins for each channel. The IN1 and IN2 pins control the spinning direction of motor A; While IN3 and IN4 control the spinning direction of motor B.</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3E5E744-1FD7-9E06-C799-FF3712F5BF6A}"/>
              </a:ext>
            </a:extLst>
          </p:cNvPr>
          <p:cNvPicPr>
            <a:picLocks noChangeAspect="1"/>
          </p:cNvPicPr>
          <p:nvPr/>
        </p:nvPicPr>
        <p:blipFill rotWithShape="1">
          <a:blip r:embed="rId2"/>
          <a:srcRect l="1624" r="900" b="-1"/>
          <a:stretch/>
        </p:blipFill>
        <p:spPr>
          <a:xfrm>
            <a:off x="5977788" y="799352"/>
            <a:ext cx="5425410" cy="5259296"/>
          </a:xfrm>
          <a:prstGeom prst="rect">
            <a:avLst/>
          </a:prstGeom>
        </p:spPr>
      </p:pic>
    </p:spTree>
    <p:extLst>
      <p:ext uri="{BB962C8B-B14F-4D97-AF65-F5344CB8AC3E}">
        <p14:creationId xmlns:p14="http://schemas.microsoft.com/office/powerpoint/2010/main" val="3607766228"/>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1F6BF70-C7D1-4AF9-8DB4-BEEB8A9C35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A46524-9019-A151-E364-12E28F34E9DE}"/>
              </a:ext>
            </a:extLst>
          </p:cNvPr>
          <p:cNvSpPr>
            <a:spLocks noGrp="1"/>
          </p:cNvSpPr>
          <p:nvPr>
            <p:ph type="title"/>
          </p:nvPr>
        </p:nvSpPr>
        <p:spPr>
          <a:xfrm>
            <a:off x="645065" y="1097280"/>
            <a:ext cx="3796306" cy="4666207"/>
          </a:xfrm>
        </p:spPr>
        <p:txBody>
          <a:bodyPr vert="horz" lIns="91440" tIns="45720" rIns="91440" bIns="45720" rtlCol="0" anchor="ctr">
            <a:normAutofit/>
          </a:bodyPr>
          <a:lstStyle/>
          <a:p>
            <a:r>
              <a:rPr lang="en-US" sz="3000" kern="1200">
                <a:solidFill>
                  <a:schemeClr val="tx1"/>
                </a:solidFill>
                <a:latin typeface="+mj-lt"/>
                <a:ea typeface="+mj-ea"/>
                <a:cs typeface="+mj-cs"/>
              </a:rPr>
              <a:t>The spinning direction of the motor can be controlled by applying logic HIGH (5V) or logic LOW (Ground) to these inputs. The chart below shows how this is done.</a:t>
            </a:r>
          </a:p>
        </p:txBody>
      </p:sp>
      <p:grpSp>
        <p:nvGrpSpPr>
          <p:cNvPr id="14" name="Group 13">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5" name="Rectangle 14">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6">
            <a:extLst>
              <a:ext uri="{FF2B5EF4-FFF2-40B4-BE49-F238E27FC236}">
                <a16:creationId xmlns:a16="http://schemas.microsoft.com/office/drawing/2014/main" id="{BC3AC04C-685B-15EA-A3C5-B24B82DB93D5}"/>
              </a:ext>
            </a:extLst>
          </p:cNvPr>
          <p:cNvGraphicFramePr>
            <a:graphicFrameLocks noGrp="1"/>
          </p:cNvGraphicFramePr>
          <p:nvPr>
            <p:ph idx="1"/>
            <p:extLst>
              <p:ext uri="{D42A27DB-BD31-4B8C-83A1-F6EECF244321}">
                <p14:modId xmlns:p14="http://schemas.microsoft.com/office/powerpoint/2010/main" val="2416443893"/>
              </p:ext>
            </p:extLst>
          </p:nvPr>
        </p:nvGraphicFramePr>
        <p:xfrm>
          <a:off x="5431536" y="1022353"/>
          <a:ext cx="5918184" cy="4962926"/>
        </p:xfrm>
        <a:graphic>
          <a:graphicData uri="http://schemas.openxmlformats.org/drawingml/2006/table">
            <a:tbl>
              <a:tblPr>
                <a:solidFill>
                  <a:schemeClr val="bg1"/>
                </a:solidFill>
              </a:tblPr>
              <a:tblGrid>
                <a:gridCol w="1781625">
                  <a:extLst>
                    <a:ext uri="{9D8B030D-6E8A-4147-A177-3AD203B41FA5}">
                      <a16:colId xmlns:a16="http://schemas.microsoft.com/office/drawing/2014/main" val="2497734078"/>
                    </a:ext>
                  </a:extLst>
                </a:gridCol>
                <a:gridCol w="1781625">
                  <a:extLst>
                    <a:ext uri="{9D8B030D-6E8A-4147-A177-3AD203B41FA5}">
                      <a16:colId xmlns:a16="http://schemas.microsoft.com/office/drawing/2014/main" val="3464884614"/>
                    </a:ext>
                  </a:extLst>
                </a:gridCol>
                <a:gridCol w="2354934">
                  <a:extLst>
                    <a:ext uri="{9D8B030D-6E8A-4147-A177-3AD203B41FA5}">
                      <a16:colId xmlns:a16="http://schemas.microsoft.com/office/drawing/2014/main" val="2616565818"/>
                    </a:ext>
                  </a:extLst>
                </a:gridCol>
              </a:tblGrid>
              <a:tr h="1348898">
                <a:tc>
                  <a:txBody>
                    <a:bodyPr/>
                    <a:lstStyle/>
                    <a:p>
                      <a:pPr algn="ctr"/>
                      <a:r>
                        <a:rPr lang="en-US" sz="2900" b="1" cap="none" spc="0">
                          <a:solidFill>
                            <a:schemeClr val="tx1"/>
                          </a:solidFill>
                          <a:effectLst/>
                        </a:rPr>
                        <a:t>Input1</a:t>
                      </a:r>
                    </a:p>
                  </a:txBody>
                  <a:tcPr marL="248146" marR="74693" marT="190882" marB="190882"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lgn="ctr"/>
                      <a:r>
                        <a:rPr lang="en-US" sz="2900" b="1" cap="none" spc="0">
                          <a:solidFill>
                            <a:schemeClr val="tx1"/>
                          </a:solidFill>
                          <a:effectLst/>
                        </a:rPr>
                        <a:t>Input2</a:t>
                      </a:r>
                    </a:p>
                  </a:txBody>
                  <a:tcPr marL="248146" marR="74693" marT="190882" marB="190882"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lgn="ctr"/>
                      <a:r>
                        <a:rPr lang="en-US" sz="2900" b="1" cap="none" spc="0">
                          <a:solidFill>
                            <a:schemeClr val="tx1"/>
                          </a:solidFill>
                          <a:effectLst/>
                        </a:rPr>
                        <a:t>Spinning Direction</a:t>
                      </a:r>
                    </a:p>
                  </a:txBody>
                  <a:tcPr marL="248146" marR="74693" marT="190882" marB="190882"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815381683"/>
                  </a:ext>
                </a:extLst>
              </a:tr>
              <a:tr h="903507">
                <a:tc>
                  <a:txBody>
                    <a:bodyPr/>
                    <a:lstStyle/>
                    <a:p>
                      <a:pPr algn="ctr"/>
                      <a:r>
                        <a:rPr lang="en-US" sz="2900" cap="none" spc="0">
                          <a:solidFill>
                            <a:schemeClr val="tx1"/>
                          </a:solidFill>
                          <a:effectLst/>
                        </a:rPr>
                        <a:t>Low(0)</a:t>
                      </a:r>
                    </a:p>
                  </a:txBody>
                  <a:tcPr marL="248146" marR="74693" marT="190882" marB="190882"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2900" cap="none" spc="0">
                          <a:solidFill>
                            <a:schemeClr val="tx1"/>
                          </a:solidFill>
                          <a:effectLst/>
                        </a:rPr>
                        <a:t>Low(0)</a:t>
                      </a:r>
                    </a:p>
                  </a:txBody>
                  <a:tcPr marL="248146" marR="74693" marT="190882" marB="190882"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2900" cap="none" spc="0">
                          <a:solidFill>
                            <a:schemeClr val="tx1"/>
                          </a:solidFill>
                          <a:effectLst/>
                        </a:rPr>
                        <a:t>Motor OFF</a:t>
                      </a:r>
                    </a:p>
                  </a:txBody>
                  <a:tcPr marL="248146" marR="74693" marT="190882" marB="190882"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454592963"/>
                  </a:ext>
                </a:extLst>
              </a:tr>
              <a:tr h="903507">
                <a:tc>
                  <a:txBody>
                    <a:bodyPr/>
                    <a:lstStyle/>
                    <a:p>
                      <a:pPr algn="ctr"/>
                      <a:r>
                        <a:rPr lang="en-US" sz="2900" cap="none" spc="0">
                          <a:solidFill>
                            <a:schemeClr val="tx1"/>
                          </a:solidFill>
                          <a:effectLst/>
                        </a:rPr>
                        <a:t>High(1)</a:t>
                      </a:r>
                    </a:p>
                  </a:txBody>
                  <a:tcPr marL="248146" marR="74693" marT="190882" marB="190882"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2900" cap="none" spc="0">
                          <a:solidFill>
                            <a:schemeClr val="tx1"/>
                          </a:solidFill>
                          <a:effectLst/>
                        </a:rPr>
                        <a:t>Low(0)</a:t>
                      </a:r>
                    </a:p>
                  </a:txBody>
                  <a:tcPr marL="248146" marR="74693" marT="190882" marB="190882"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2900" cap="none" spc="0">
                          <a:solidFill>
                            <a:schemeClr val="tx1"/>
                          </a:solidFill>
                          <a:effectLst/>
                        </a:rPr>
                        <a:t>Forward</a:t>
                      </a:r>
                    </a:p>
                  </a:txBody>
                  <a:tcPr marL="248146" marR="74693" marT="190882" marB="190882"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552147561"/>
                  </a:ext>
                </a:extLst>
              </a:tr>
              <a:tr h="903507">
                <a:tc>
                  <a:txBody>
                    <a:bodyPr/>
                    <a:lstStyle/>
                    <a:p>
                      <a:pPr algn="ctr"/>
                      <a:r>
                        <a:rPr lang="en-US" sz="2900" cap="none" spc="0">
                          <a:solidFill>
                            <a:schemeClr val="tx1"/>
                          </a:solidFill>
                          <a:effectLst/>
                        </a:rPr>
                        <a:t>Low(0)</a:t>
                      </a:r>
                    </a:p>
                  </a:txBody>
                  <a:tcPr marL="248146" marR="74693" marT="190882" marB="190882"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2900" cap="none" spc="0">
                          <a:solidFill>
                            <a:schemeClr val="tx1"/>
                          </a:solidFill>
                          <a:effectLst/>
                        </a:rPr>
                        <a:t>High(1)</a:t>
                      </a:r>
                    </a:p>
                  </a:txBody>
                  <a:tcPr marL="248146" marR="74693" marT="190882" marB="190882"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2900" cap="none" spc="0">
                          <a:solidFill>
                            <a:schemeClr val="tx1"/>
                          </a:solidFill>
                          <a:effectLst/>
                        </a:rPr>
                        <a:t>Backward</a:t>
                      </a:r>
                    </a:p>
                  </a:txBody>
                  <a:tcPr marL="248146" marR="74693" marT="190882" marB="190882"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4052456223"/>
                  </a:ext>
                </a:extLst>
              </a:tr>
              <a:tr h="903507">
                <a:tc>
                  <a:txBody>
                    <a:bodyPr/>
                    <a:lstStyle/>
                    <a:p>
                      <a:pPr algn="ctr"/>
                      <a:r>
                        <a:rPr lang="en-US" sz="2900" cap="none" spc="0">
                          <a:solidFill>
                            <a:schemeClr val="tx1"/>
                          </a:solidFill>
                          <a:effectLst/>
                        </a:rPr>
                        <a:t>High(1)</a:t>
                      </a:r>
                    </a:p>
                  </a:txBody>
                  <a:tcPr marL="248146" marR="74693" marT="190882" marB="190882"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ctr"/>
                      <a:r>
                        <a:rPr lang="en-US" sz="2900" cap="none" spc="0">
                          <a:solidFill>
                            <a:schemeClr val="tx1"/>
                          </a:solidFill>
                          <a:effectLst/>
                        </a:rPr>
                        <a:t>High(1)</a:t>
                      </a:r>
                    </a:p>
                  </a:txBody>
                  <a:tcPr marL="248146" marR="74693" marT="190882" marB="190882"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ctr"/>
                      <a:r>
                        <a:rPr lang="en-US" sz="2900" cap="none" spc="0">
                          <a:solidFill>
                            <a:schemeClr val="tx1"/>
                          </a:solidFill>
                          <a:effectLst/>
                        </a:rPr>
                        <a:t>Motor OFF</a:t>
                      </a:r>
                    </a:p>
                  </a:txBody>
                  <a:tcPr marL="248146" marR="74693" marT="190882" marB="190882"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1206834276"/>
                  </a:ext>
                </a:extLst>
              </a:tr>
            </a:tbl>
          </a:graphicData>
        </a:graphic>
      </p:graphicFrame>
    </p:spTree>
    <p:extLst>
      <p:ext uri="{BB962C8B-B14F-4D97-AF65-F5344CB8AC3E}">
        <p14:creationId xmlns:p14="http://schemas.microsoft.com/office/powerpoint/2010/main" val="1566376265"/>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6D2051-3A1E-BC2C-E8A6-7172FA41D0F4}"/>
              </a:ext>
            </a:extLst>
          </p:cNvPr>
          <p:cNvSpPr>
            <a:spLocks noGrp="1"/>
          </p:cNvSpPr>
          <p:nvPr>
            <p:ph type="title"/>
          </p:nvPr>
        </p:nvSpPr>
        <p:spPr/>
        <p:txBody>
          <a:bodyPr/>
          <a:lstStyle/>
          <a:p>
            <a:pPr algn="ctr"/>
            <a:r>
              <a:rPr lang="en-US" dirty="0"/>
              <a:t>Speed Control Pins</a:t>
            </a:r>
          </a:p>
        </p:txBody>
      </p:sp>
      <p:graphicFrame>
        <p:nvGraphicFramePr>
          <p:cNvPr id="9" name="Content Placeholder 5">
            <a:extLst>
              <a:ext uri="{FF2B5EF4-FFF2-40B4-BE49-F238E27FC236}">
                <a16:creationId xmlns:a16="http://schemas.microsoft.com/office/drawing/2014/main" id="{F6E25D3E-7A51-D943-E270-A5D7292FA0D4}"/>
              </a:ext>
            </a:extLst>
          </p:cNvPr>
          <p:cNvGraphicFramePr>
            <a:graphicFrameLocks noGrp="1"/>
          </p:cNvGraphicFramePr>
          <p:nvPr>
            <p:ph idx="1"/>
            <p:extLst>
              <p:ext uri="{D42A27DB-BD31-4B8C-83A1-F6EECF244321}">
                <p14:modId xmlns:p14="http://schemas.microsoft.com/office/powerpoint/2010/main" val="3923864488"/>
              </p:ext>
            </p:extLst>
          </p:nvPr>
        </p:nvGraphicFramePr>
        <p:xfrm>
          <a:off x="0" y="1825624"/>
          <a:ext cx="8458200" cy="5032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CE4E871E-C444-5876-236A-BF26450A9DDD}"/>
              </a:ext>
            </a:extLst>
          </p:cNvPr>
          <p:cNvPicPr>
            <a:picLocks noChangeAspect="1"/>
          </p:cNvPicPr>
          <p:nvPr/>
        </p:nvPicPr>
        <p:blipFill rotWithShape="1">
          <a:blip r:embed="rId7"/>
          <a:srcRect l="12572"/>
          <a:stretch/>
        </p:blipFill>
        <p:spPr>
          <a:xfrm>
            <a:off x="8409056" y="1987232"/>
            <a:ext cx="3782944" cy="4352608"/>
          </a:xfrm>
          <a:prstGeom prst="rect">
            <a:avLst/>
          </a:prstGeom>
        </p:spPr>
      </p:pic>
    </p:spTree>
    <p:extLst>
      <p:ext uri="{BB962C8B-B14F-4D97-AF65-F5344CB8AC3E}">
        <p14:creationId xmlns:p14="http://schemas.microsoft.com/office/powerpoint/2010/main" val="348019556"/>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A6F8-7027-D7CD-CBE9-FD585C6D02AD}"/>
              </a:ext>
            </a:extLst>
          </p:cNvPr>
          <p:cNvSpPr>
            <a:spLocks noGrp="1"/>
          </p:cNvSpPr>
          <p:nvPr>
            <p:ph type="ctrTitle"/>
          </p:nvPr>
        </p:nvSpPr>
        <p:spPr>
          <a:xfrm>
            <a:off x="7464614" y="1783959"/>
            <a:ext cx="4087306" cy="2889114"/>
          </a:xfrm>
        </p:spPr>
        <p:txBody>
          <a:bodyPr anchor="b">
            <a:normAutofit/>
          </a:bodyPr>
          <a:lstStyle/>
          <a:p>
            <a:pPr algn="l"/>
            <a:r>
              <a:rPr lang="en-US" sz="5400" dirty="0"/>
              <a:t>SENSORS</a:t>
            </a:r>
            <a:br>
              <a:rPr lang="en-US" sz="5400" dirty="0"/>
            </a:br>
            <a:endParaRPr lang="en-US" sz="5400" dirty="0"/>
          </a:p>
        </p:txBody>
      </p:sp>
      <p:sp>
        <p:nvSpPr>
          <p:cNvPr id="3" name="Subtitle 2">
            <a:extLst>
              <a:ext uri="{FF2B5EF4-FFF2-40B4-BE49-F238E27FC236}">
                <a16:creationId xmlns:a16="http://schemas.microsoft.com/office/drawing/2014/main" id="{85E66B30-0445-A304-EE31-B417331F0D9F}"/>
              </a:ext>
            </a:extLst>
          </p:cNvPr>
          <p:cNvSpPr>
            <a:spLocks noGrp="1"/>
          </p:cNvSpPr>
          <p:nvPr>
            <p:ph type="subTitle" idx="1"/>
          </p:nvPr>
        </p:nvSpPr>
        <p:spPr>
          <a:xfrm>
            <a:off x="7464612" y="4750893"/>
            <a:ext cx="4087305" cy="1147863"/>
          </a:xfrm>
        </p:spPr>
        <p:txBody>
          <a:bodyPr anchor="t">
            <a:normAutofit/>
          </a:bodyPr>
          <a:lstStyle/>
          <a:p>
            <a:pPr algn="l"/>
            <a:endParaRPr lang="en-US" sz="200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Electronics protoboard">
            <a:extLst>
              <a:ext uri="{FF2B5EF4-FFF2-40B4-BE49-F238E27FC236}">
                <a16:creationId xmlns:a16="http://schemas.microsoft.com/office/drawing/2014/main" id="{2EA6DC77-C950-2DFA-5818-D5AFBE499A52}"/>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898987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D39B8-6339-6D44-F003-4E23F7024306}"/>
              </a:ext>
            </a:extLst>
          </p:cNvPr>
          <p:cNvSpPr>
            <a:spLocks noGrp="1"/>
          </p:cNvSpPr>
          <p:nvPr>
            <p:ph type="title"/>
          </p:nvPr>
        </p:nvSpPr>
        <p:spPr>
          <a:xfrm>
            <a:off x="589560" y="856180"/>
            <a:ext cx="4560584" cy="1128068"/>
          </a:xfrm>
        </p:spPr>
        <p:txBody>
          <a:bodyPr anchor="ctr">
            <a:normAutofit/>
          </a:bodyPr>
          <a:lstStyle/>
          <a:p>
            <a:r>
              <a:rPr lang="en-US" sz="3700"/>
              <a:t>THE ULTRA SONIC SENSOR :</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874DC6-157C-F8AF-D5A4-F93C0E55888A}"/>
              </a:ext>
            </a:extLst>
          </p:cNvPr>
          <p:cNvSpPr>
            <a:spLocks noGrp="1"/>
          </p:cNvSpPr>
          <p:nvPr>
            <p:ph idx="1"/>
          </p:nvPr>
        </p:nvSpPr>
        <p:spPr>
          <a:xfrm>
            <a:off x="590719" y="2330505"/>
            <a:ext cx="4559425" cy="3979585"/>
          </a:xfrm>
        </p:spPr>
        <p:txBody>
          <a:bodyPr anchor="ctr">
            <a:normAutofit/>
          </a:bodyPr>
          <a:lstStyle/>
          <a:p>
            <a:r>
              <a:rPr lang="en-US" sz="1700"/>
              <a:t>This is the HC-SR04 ultrasonic distance sensor. This economical sensor provides 2cm to 400cm of non-contact measurement functionality with a ranging accuracy that can reach up to 3mm. Each HC-SR04 module includes an ultrasonic transmitter, a receiver and a control circuit.</a:t>
            </a:r>
          </a:p>
          <a:p>
            <a:r>
              <a:rPr lang="en-US" sz="1700"/>
              <a:t>There are only four pins that you need to worry about on the HC-SR04: VCC (Power), Trig (Trigger), Echo (Receive), and GND (Ground).</a:t>
            </a:r>
          </a:p>
          <a:p>
            <a:r>
              <a:rPr lang="en-US" sz="1700"/>
              <a:t> You will find this sensor very easy to set up and use for your next range-finding project ! This sensor has additional control circuitry that can prevent inconsistent "bouncy" data depending on the application.</a:t>
            </a:r>
          </a:p>
          <a:p>
            <a:endParaRPr lang="en-US" sz="17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with low confidence">
            <a:extLst>
              <a:ext uri="{FF2B5EF4-FFF2-40B4-BE49-F238E27FC236}">
                <a16:creationId xmlns:a16="http://schemas.microsoft.com/office/drawing/2014/main" id="{580BED3D-3BE3-3347-5026-88BEE45ABD67}"/>
              </a:ext>
            </a:extLst>
          </p:cNvPr>
          <p:cNvPicPr>
            <a:picLocks noChangeAspect="1"/>
          </p:cNvPicPr>
          <p:nvPr/>
        </p:nvPicPr>
        <p:blipFill rotWithShape="1">
          <a:blip r:embed="rId2">
            <a:extLst>
              <a:ext uri="{28A0092B-C50C-407E-A947-70E740481C1C}">
                <a14:useLocalDpi xmlns:a14="http://schemas.microsoft.com/office/drawing/2010/main" val="0"/>
              </a:ext>
            </a:extLst>
          </a:blip>
          <a:srcRect r="9327" b="-3"/>
          <a:stretch/>
        </p:blipFill>
        <p:spPr>
          <a:xfrm>
            <a:off x="5977788" y="799352"/>
            <a:ext cx="5425410" cy="5259296"/>
          </a:xfrm>
          <a:prstGeom prst="rect">
            <a:avLst/>
          </a:prstGeom>
        </p:spPr>
      </p:pic>
    </p:spTree>
    <p:extLst>
      <p:ext uri="{BB962C8B-B14F-4D97-AF65-F5344CB8AC3E}">
        <p14:creationId xmlns:p14="http://schemas.microsoft.com/office/powerpoint/2010/main" val="2281433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D39B8-6339-6D44-F003-4E23F7024306}"/>
              </a:ext>
            </a:extLst>
          </p:cNvPr>
          <p:cNvSpPr>
            <a:spLocks noGrp="1"/>
          </p:cNvSpPr>
          <p:nvPr>
            <p:ph type="title"/>
          </p:nvPr>
        </p:nvSpPr>
        <p:spPr>
          <a:xfrm>
            <a:off x="643467" y="321734"/>
            <a:ext cx="10905066" cy="1135737"/>
          </a:xfrm>
        </p:spPr>
        <p:txBody>
          <a:bodyPr>
            <a:normAutofit/>
          </a:bodyPr>
          <a:lstStyle/>
          <a:p>
            <a:r>
              <a:rPr lang="en-US" sz="3600" dirty="0"/>
              <a:t>THE ULTRA SONIC SENSOR :</a:t>
            </a:r>
          </a:p>
        </p:txBody>
      </p:sp>
      <p:sp>
        <p:nvSpPr>
          <p:cNvPr id="3" name="Content Placeholder 2">
            <a:extLst>
              <a:ext uri="{FF2B5EF4-FFF2-40B4-BE49-F238E27FC236}">
                <a16:creationId xmlns:a16="http://schemas.microsoft.com/office/drawing/2014/main" id="{AA874DC6-157C-F8AF-D5A4-F93C0E55888A}"/>
              </a:ext>
            </a:extLst>
          </p:cNvPr>
          <p:cNvSpPr>
            <a:spLocks noGrp="1"/>
          </p:cNvSpPr>
          <p:nvPr>
            <p:ph idx="1"/>
          </p:nvPr>
        </p:nvSpPr>
        <p:spPr>
          <a:xfrm>
            <a:off x="643469" y="1782981"/>
            <a:ext cx="4008384" cy="4393982"/>
          </a:xfrm>
        </p:spPr>
        <p:txBody>
          <a:bodyPr>
            <a:normAutofit/>
          </a:bodyPr>
          <a:lstStyle/>
          <a:p>
            <a:r>
              <a:rPr lang="en-US" sz="1600" dirty="0">
                <a:solidFill>
                  <a:srgbClr val="FF0000"/>
                </a:solidFill>
              </a:rPr>
              <a:t>VCC</a:t>
            </a:r>
            <a:r>
              <a:rPr lang="en-US" sz="1600" dirty="0"/>
              <a:t> supplies power to the HC-SR04 ultrasonic sensor. You can connect it to the 5V output from your Arduino .</a:t>
            </a:r>
          </a:p>
          <a:p>
            <a:r>
              <a:rPr lang="en-US" sz="1600" dirty="0">
                <a:solidFill>
                  <a:srgbClr val="FF0000"/>
                </a:solidFill>
              </a:rPr>
              <a:t>Trig (Trigger) </a:t>
            </a:r>
            <a:r>
              <a:rPr lang="en-US" sz="1600" dirty="0"/>
              <a:t>pin is used to trigger ultrasonic sound pulses. By setting this pin to HIGH for 10µs, the sensor initiates an ultrasonic burst . </a:t>
            </a:r>
          </a:p>
          <a:p>
            <a:r>
              <a:rPr lang="en-US" sz="1600" dirty="0">
                <a:solidFill>
                  <a:srgbClr val="FF0000"/>
                </a:solidFill>
              </a:rPr>
              <a:t>Echo</a:t>
            </a:r>
            <a:r>
              <a:rPr lang="en-US" sz="1600" dirty="0"/>
              <a:t> pin goes high when the ultrasonic burst is transmitted and remains high until the sensor receives an echo, after which it goes low. By measuring the time the Echo pin stays high, the distance can be calculated . </a:t>
            </a:r>
          </a:p>
          <a:p>
            <a:r>
              <a:rPr lang="en-US" sz="1600" dirty="0">
                <a:solidFill>
                  <a:srgbClr val="FF0000"/>
                </a:solidFill>
              </a:rPr>
              <a:t>GND</a:t>
            </a:r>
            <a:r>
              <a:rPr lang="en-US" sz="1600" dirty="0"/>
              <a:t> is the ground pin. Connect it to the ground of the Arduino.</a:t>
            </a:r>
          </a:p>
        </p:txBody>
      </p:sp>
      <p:pic>
        <p:nvPicPr>
          <p:cNvPr id="5" name="Picture 4" descr="A screenshot of a computer&#10;&#10;Description automatically generated with low confidence">
            <a:extLst>
              <a:ext uri="{FF2B5EF4-FFF2-40B4-BE49-F238E27FC236}">
                <a16:creationId xmlns:a16="http://schemas.microsoft.com/office/drawing/2014/main" id="{580BED3D-3BE3-3347-5026-88BEE45AB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0610" y="1782981"/>
            <a:ext cx="4962631" cy="4361892"/>
          </a:xfrm>
          <a:prstGeom prst="rect">
            <a:avLst/>
          </a:prstGeom>
        </p:spPr>
      </p:pic>
    </p:spTree>
    <p:extLst>
      <p:ext uri="{BB962C8B-B14F-4D97-AF65-F5344CB8AC3E}">
        <p14:creationId xmlns:p14="http://schemas.microsoft.com/office/powerpoint/2010/main" val="183025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6967B-C268-42F1-5846-420B22D19578}"/>
              </a:ext>
            </a:extLst>
          </p:cNvPr>
          <p:cNvSpPr>
            <a:spLocks noGrp="1"/>
          </p:cNvSpPr>
          <p:nvPr>
            <p:ph type="title"/>
          </p:nvPr>
        </p:nvSpPr>
        <p:spPr>
          <a:xfrm>
            <a:off x="686834" y="1153572"/>
            <a:ext cx="3200400" cy="4461163"/>
          </a:xfrm>
        </p:spPr>
        <p:txBody>
          <a:bodyPr>
            <a:normAutofit/>
          </a:bodyPr>
          <a:lstStyle/>
          <a:p>
            <a:r>
              <a:rPr lang="en-US" b="1">
                <a:solidFill>
                  <a:srgbClr val="FFFFFF"/>
                </a:solidFill>
              </a:rPr>
              <a:t>How does the Line Follower Robot Car work?</a:t>
            </a:r>
          </a:p>
        </p:txBody>
      </p:sp>
      <p:sp>
        <p:nvSpPr>
          <p:cNvPr id="20"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4C0598C-A8D0-2EDE-78A6-9A109324397D}"/>
              </a:ext>
            </a:extLst>
          </p:cNvPr>
          <p:cNvSpPr>
            <a:spLocks noGrp="1"/>
          </p:cNvSpPr>
          <p:nvPr>
            <p:ph idx="1"/>
          </p:nvPr>
        </p:nvSpPr>
        <p:spPr>
          <a:xfrm>
            <a:off x="4447308" y="591344"/>
            <a:ext cx="6906491" cy="5585619"/>
          </a:xfrm>
        </p:spPr>
        <p:txBody>
          <a:bodyPr anchor="ctr">
            <a:normAutofit/>
          </a:bodyPr>
          <a:lstStyle/>
          <a:p>
            <a:r>
              <a:rPr lang="en-US" sz="1800"/>
              <a:t>This sensor senses the line color is reflective or not. Here reflection means the surface sends back the light. In this case, the reflective surface is the White surface. (The non-reflective surface is the black lines only.) It means that that black tracks don’t reflect any light back.</a:t>
            </a:r>
          </a:p>
          <a:p>
            <a:endParaRPr lang="en-US" sz="1800"/>
          </a:p>
          <a:p>
            <a:r>
              <a:rPr lang="en-US" sz="1800"/>
              <a:t>The working of the sensor is that it senses is there any reflective light coming back or not. then only the sensor will give the output(Output two types. I will discuss that later). And if there is no reflection then the IR sensor will not give any output or in other words, the output will be low.</a:t>
            </a:r>
          </a:p>
          <a:p>
            <a:endParaRPr lang="en-US" sz="1800"/>
          </a:p>
          <a:p>
            <a:r>
              <a:rPr lang="en-US" sz="1800"/>
              <a:t>Based on this High and Low Output results the microcontroller can control the car.</a:t>
            </a:r>
          </a:p>
          <a:p>
            <a:endParaRPr lang="en-US" sz="1800"/>
          </a:p>
          <a:p>
            <a:r>
              <a:rPr lang="en-US" sz="1800"/>
              <a:t>The microcontroller gives the direction to the car where to go and then when to take turns (Left or Right) and where to stop </a:t>
            </a:r>
          </a:p>
          <a:p>
            <a:r>
              <a:rPr lang="en-US" sz="1800"/>
              <a:t>If the car faces an obstacle, ultrasonic sensor will give a signal to car to avoid the obstacle and turn around it </a:t>
            </a:r>
          </a:p>
        </p:txBody>
      </p:sp>
    </p:spTree>
    <p:extLst>
      <p:ext uri="{BB962C8B-B14F-4D97-AF65-F5344CB8AC3E}">
        <p14:creationId xmlns:p14="http://schemas.microsoft.com/office/powerpoint/2010/main" val="207191534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1F48A-893B-EEDB-76A5-635EC6CB0D58}"/>
              </a:ext>
            </a:extLst>
          </p:cNvPr>
          <p:cNvSpPr>
            <a:spLocks noGrp="1"/>
          </p:cNvSpPr>
          <p:nvPr>
            <p:ph type="title"/>
          </p:nvPr>
        </p:nvSpPr>
        <p:spPr>
          <a:xfrm>
            <a:off x="1043631" y="873940"/>
            <a:ext cx="5052369" cy="1035781"/>
          </a:xfrm>
        </p:spPr>
        <p:txBody>
          <a:bodyPr anchor="ctr">
            <a:normAutofit/>
          </a:bodyPr>
          <a:lstStyle/>
          <a:p>
            <a:r>
              <a:rPr lang="en-US" sz="3600" dirty="0"/>
              <a:t>HOW IT WORKS :</a:t>
            </a:r>
          </a:p>
        </p:txBody>
      </p:sp>
      <p:sp>
        <p:nvSpPr>
          <p:cNvPr id="3" name="Content Placeholder 2">
            <a:extLst>
              <a:ext uri="{FF2B5EF4-FFF2-40B4-BE49-F238E27FC236}">
                <a16:creationId xmlns:a16="http://schemas.microsoft.com/office/drawing/2014/main" id="{43E2D938-89F3-4EFD-B3A8-35E86A49E910}"/>
              </a:ext>
            </a:extLst>
          </p:cNvPr>
          <p:cNvSpPr>
            <a:spLocks noGrp="1"/>
          </p:cNvSpPr>
          <p:nvPr>
            <p:ph idx="1"/>
          </p:nvPr>
        </p:nvSpPr>
        <p:spPr>
          <a:xfrm>
            <a:off x="1045029" y="2524721"/>
            <a:ext cx="4991629" cy="3677123"/>
          </a:xfrm>
        </p:spPr>
        <p:txBody>
          <a:bodyPr anchor="ctr">
            <a:normAutofit/>
          </a:bodyPr>
          <a:lstStyle/>
          <a:p>
            <a:r>
              <a:rPr lang="en-US" sz="1400"/>
              <a:t>t all starts when the trigger pin is set HIGH for 10µs. In response, the sensor transmits an ultrasonic burst of eight pulses at 40 kHz. This 8-pulse pattern is specially designed so that the receiver can distinguish the transmitted pulses from ambient ultrasonic noise .</a:t>
            </a:r>
          </a:p>
          <a:p>
            <a:r>
              <a:rPr lang="en-US" sz="1400"/>
              <a:t>These eight ultrasonic pulses travel through the air away from the transmitter. Meanwhile the echo pin goes HIGH to initiate the echo-back signal .</a:t>
            </a:r>
          </a:p>
          <a:p>
            <a:r>
              <a:rPr lang="en-US" sz="1400"/>
              <a:t>If those pulses are not reflected back, the echo signal times out and goes low after 38ms (38 milliseconds). Thus a pulse of 38ms indicates no obstruction within the range of the sensor</a:t>
            </a:r>
          </a:p>
          <a:p>
            <a:r>
              <a:rPr lang="en-US" sz="1400"/>
              <a:t>If those pulses are reflected back, the echo pin goes low as soon as the signal is received. This generates a pulse on the echo pin whose width varies from 150 µs to 25 ms depending on the time taken to receive the signal.</a:t>
            </a:r>
          </a:p>
        </p:txBody>
      </p:sp>
      <p:sp>
        <p:nvSpPr>
          <p:cNvPr id="20" name="Rectangle 1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WhatsApp Video 2022-08-29 at 18.30.06">
            <a:hlinkClick r:id="" action="ppaction://media"/>
            <a:extLst>
              <a:ext uri="{FF2B5EF4-FFF2-40B4-BE49-F238E27FC236}">
                <a16:creationId xmlns:a16="http://schemas.microsoft.com/office/drawing/2014/main" id="{48662A3E-FDE6-A92C-9562-4A6A1AF84A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30493" y="1833190"/>
            <a:ext cx="4223252" cy="3251903"/>
          </a:xfrm>
          <a:prstGeom prst="rect">
            <a:avLst/>
          </a:prstGeom>
        </p:spPr>
      </p:pic>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7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8E78A-1D88-DA94-2936-68432D89CF56}"/>
              </a:ext>
            </a:extLst>
          </p:cNvPr>
          <p:cNvSpPr>
            <a:spLocks noGrp="1"/>
          </p:cNvSpPr>
          <p:nvPr>
            <p:ph type="title"/>
          </p:nvPr>
        </p:nvSpPr>
        <p:spPr>
          <a:xfrm>
            <a:off x="645064" y="525982"/>
            <a:ext cx="4282983" cy="1200361"/>
          </a:xfrm>
        </p:spPr>
        <p:txBody>
          <a:bodyPr anchor="b">
            <a:normAutofit/>
          </a:bodyPr>
          <a:lstStyle/>
          <a:p>
            <a:r>
              <a:rPr lang="en-US" sz="3600"/>
              <a:t>CALCULATING THE DISTANCE :</a:t>
            </a:r>
            <a:endParaRPr lang="en-US" sz="3600" dirty="0"/>
          </a:p>
        </p:txBody>
      </p:sp>
      <p:sp>
        <p:nvSpPr>
          <p:cNvPr id="16" name="Rectangle 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A1DAFD4-A681-5483-B853-9B252746A505}"/>
              </a:ext>
            </a:extLst>
          </p:cNvPr>
          <p:cNvSpPr>
            <a:spLocks noGrp="1"/>
          </p:cNvSpPr>
          <p:nvPr>
            <p:ph idx="1"/>
          </p:nvPr>
        </p:nvSpPr>
        <p:spPr>
          <a:xfrm>
            <a:off x="645066" y="2031101"/>
            <a:ext cx="4282984" cy="3511943"/>
          </a:xfrm>
        </p:spPr>
        <p:txBody>
          <a:bodyPr anchor="ctr">
            <a:normAutofit/>
          </a:bodyPr>
          <a:lstStyle/>
          <a:p>
            <a:r>
              <a:rPr lang="en-US" sz="1800"/>
              <a:t>The width of the received pulse is used to calculate the distance from the reflected object. This can be worked out using the simple distance-speed-time equation we learned in high school. An easy way to remember the equation is to put the letters in a triangle. </a:t>
            </a:r>
          </a:p>
          <a:p>
            <a:endParaRPr lang="en-US" sz="1800"/>
          </a:p>
        </p:txBody>
      </p:sp>
      <p:sp>
        <p:nvSpPr>
          <p:cNvPr id="18" name="Rectangle 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hape, polygon&#10;&#10;Description automatically generated">
            <a:extLst>
              <a:ext uri="{FF2B5EF4-FFF2-40B4-BE49-F238E27FC236}">
                <a16:creationId xmlns:a16="http://schemas.microsoft.com/office/drawing/2014/main" id="{FE73BA44-2021-C40C-A0C2-79B4C15B2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38" y="1593396"/>
            <a:ext cx="5628018" cy="3438338"/>
          </a:xfrm>
          <a:prstGeom prst="rect">
            <a:avLst/>
          </a:prstGeom>
        </p:spPr>
      </p:pic>
    </p:spTree>
    <p:extLst>
      <p:ext uri="{BB962C8B-B14F-4D97-AF65-F5344CB8AC3E}">
        <p14:creationId xmlns:p14="http://schemas.microsoft.com/office/powerpoint/2010/main" val="1819080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AA357-D96C-89B3-06E2-0135E650B1AF}"/>
              </a:ext>
            </a:extLst>
          </p:cNvPr>
          <p:cNvSpPr>
            <a:spLocks noGrp="1"/>
          </p:cNvSpPr>
          <p:nvPr>
            <p:ph type="ctrTitle"/>
          </p:nvPr>
        </p:nvSpPr>
        <p:spPr>
          <a:xfrm>
            <a:off x="429768" y="411480"/>
            <a:ext cx="11201400" cy="1106424"/>
          </a:xfrm>
        </p:spPr>
        <p:txBody>
          <a:bodyPr vert="horz" lIns="91440" tIns="45720" rIns="91440" bIns="45720" rtlCol="0" anchor="ctr">
            <a:normAutofit/>
          </a:bodyPr>
          <a:lstStyle/>
          <a:p>
            <a:pPr algn="l"/>
            <a:r>
              <a:rPr lang="en-US" sz="3600" kern="1200">
                <a:solidFill>
                  <a:schemeClr val="tx1"/>
                </a:solidFill>
                <a:latin typeface="+mj-lt"/>
                <a:ea typeface="+mj-ea"/>
                <a:cs typeface="+mj-cs"/>
              </a:rPr>
              <a:t>IR Sensor</a:t>
            </a:r>
          </a:p>
        </p:txBody>
      </p:sp>
      <p:sp>
        <p:nvSpPr>
          <p:cNvPr id="28"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Diagram, schematic&#10;&#10;Description automatically generated">
            <a:extLst>
              <a:ext uri="{FF2B5EF4-FFF2-40B4-BE49-F238E27FC236}">
                <a16:creationId xmlns:a16="http://schemas.microsoft.com/office/drawing/2014/main" id="{19A17CE7-51E0-45C7-73FD-360FDB14D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302002"/>
            <a:ext cx="6702552" cy="3351276"/>
          </a:xfrm>
          <a:prstGeom prst="rect">
            <a:avLst/>
          </a:prstGeom>
        </p:spPr>
      </p:pic>
      <p:sp useBgFill="1">
        <p:nvSpPr>
          <p:cNvPr id="29"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383295F-F458-DEC9-0978-9D14593DB06D}"/>
              </a:ext>
            </a:extLst>
          </p:cNvPr>
          <p:cNvSpPr>
            <a:spLocks noGrp="1"/>
          </p:cNvSpPr>
          <p:nvPr>
            <p:ph type="subTitle" idx="1"/>
          </p:nvPr>
        </p:nvSpPr>
        <p:spPr>
          <a:xfrm>
            <a:off x="7938752" y="2020824"/>
            <a:ext cx="3455097" cy="3959352"/>
          </a:xfrm>
        </p:spPr>
        <p:txBody>
          <a:bodyPr vert="horz" lIns="91440" tIns="45720" rIns="91440" bIns="45720" rtlCol="0" anchor="ctr">
            <a:normAutofit/>
          </a:bodyPr>
          <a:lstStyle/>
          <a:p>
            <a:pPr indent="-228600" algn="l">
              <a:buFont typeface="Arial" panose="020B0604020202020204" pitchFamily="34" charset="0"/>
              <a:buChar char="•"/>
            </a:pPr>
            <a:r>
              <a:rPr lang="en-US" sz="1800" b="0" i="0">
                <a:effectLst/>
              </a:rPr>
              <a:t>The IR sensor module consists of:</a:t>
            </a:r>
          </a:p>
          <a:p>
            <a:pPr marL="457200" indent="-228600" algn="l">
              <a:buFont typeface="Arial" panose="020B0604020202020204" pitchFamily="34" charset="0"/>
              <a:buChar char="•"/>
            </a:pPr>
            <a:r>
              <a:rPr lang="en-US" sz="1800" b="0" i="0">
                <a:effectLst/>
              </a:rPr>
              <a:t>IR Transmitter.</a:t>
            </a:r>
          </a:p>
          <a:p>
            <a:pPr marL="457200" indent="-228600" algn="l">
              <a:buFont typeface="Arial" panose="020B0604020202020204" pitchFamily="34" charset="0"/>
              <a:buChar char="•"/>
            </a:pPr>
            <a:r>
              <a:rPr lang="en-US" sz="1800" b="0" i="0">
                <a:effectLst/>
              </a:rPr>
              <a:t>Photodiode Receiver.</a:t>
            </a:r>
          </a:p>
          <a:p>
            <a:pPr marL="457200" indent="-228600" algn="l">
              <a:buFont typeface="Arial" panose="020B0604020202020204" pitchFamily="34" charset="0"/>
              <a:buChar char="•"/>
            </a:pPr>
            <a:r>
              <a:rPr lang="en-US" sz="1800" b="1">
                <a:hlinkClick r:id="rId3">
                  <a:extLst>
                    <a:ext uri="{A12FA001-AC4F-418D-AE19-62706E023703}">
                      <ahyp:hlinkClr xmlns:ahyp="http://schemas.microsoft.com/office/drawing/2018/hyperlinkcolor" val="tx"/>
                    </a:ext>
                  </a:extLst>
                </a:hlinkClick>
              </a:rPr>
              <a:t>LM393 Comparators IC</a:t>
            </a:r>
            <a:r>
              <a:rPr lang="en-US" sz="1800" b="1"/>
              <a:t>.</a:t>
            </a:r>
          </a:p>
          <a:p>
            <a:pPr marL="457200" indent="-228600" algn="l">
              <a:buFont typeface="Arial" panose="020B0604020202020204" pitchFamily="34" charset="0"/>
              <a:buChar char="•"/>
            </a:pPr>
            <a:r>
              <a:rPr lang="en-US" sz="1800" b="0" i="0">
                <a:effectLst/>
              </a:rPr>
              <a:t>Variable Resistor.</a:t>
            </a:r>
          </a:p>
          <a:p>
            <a:pPr marL="457200" indent="-228600" algn="l">
              <a:buFont typeface="Arial" panose="020B0604020202020204" pitchFamily="34" charset="0"/>
              <a:buChar char="•"/>
            </a:pPr>
            <a:r>
              <a:rPr lang="en-US" sz="1800" b="0" i="0">
                <a:effectLst/>
              </a:rPr>
              <a:t>Power LED.</a:t>
            </a:r>
          </a:p>
          <a:p>
            <a:pPr marL="457200" indent="-228600" algn="l">
              <a:buFont typeface="Arial" panose="020B0604020202020204" pitchFamily="34" charset="0"/>
              <a:buChar char="•"/>
            </a:pPr>
            <a:r>
              <a:rPr lang="en-US" sz="1800" b="0" i="0">
                <a:effectLst/>
              </a:rPr>
              <a:t>output LED.</a:t>
            </a:r>
            <a:endParaRPr lang="en-US" sz="1800"/>
          </a:p>
        </p:txBody>
      </p:sp>
    </p:spTree>
    <p:extLst>
      <p:ext uri="{BB962C8B-B14F-4D97-AF65-F5344CB8AC3E}">
        <p14:creationId xmlns:p14="http://schemas.microsoft.com/office/powerpoint/2010/main" val="3739734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9BE7-9956-8029-2A04-1C734D782B94}"/>
              </a:ext>
            </a:extLst>
          </p:cNvPr>
          <p:cNvSpPr>
            <a:spLocks noGrp="1"/>
          </p:cNvSpPr>
          <p:nvPr>
            <p:ph type="title"/>
          </p:nvPr>
        </p:nvSpPr>
        <p:spPr/>
        <p:txBody>
          <a:bodyPr/>
          <a:lstStyle/>
          <a:p>
            <a:r>
              <a:rPr lang="en-US" dirty="0"/>
              <a:t>IR Sensor</a:t>
            </a:r>
          </a:p>
        </p:txBody>
      </p:sp>
      <p:sp>
        <p:nvSpPr>
          <p:cNvPr id="4" name="TextBox 3">
            <a:extLst>
              <a:ext uri="{FF2B5EF4-FFF2-40B4-BE49-F238E27FC236}">
                <a16:creationId xmlns:a16="http://schemas.microsoft.com/office/drawing/2014/main" id="{C6B49F55-3B29-EFB8-C0B6-2BE6EA12C543}"/>
              </a:ext>
            </a:extLst>
          </p:cNvPr>
          <p:cNvSpPr txBox="1"/>
          <p:nvPr/>
        </p:nvSpPr>
        <p:spPr>
          <a:xfrm>
            <a:off x="976544" y="1690688"/>
            <a:ext cx="5042516" cy="2031325"/>
          </a:xfrm>
          <a:prstGeom prst="rect">
            <a:avLst/>
          </a:prstGeom>
          <a:noFill/>
        </p:spPr>
        <p:txBody>
          <a:bodyPr wrap="square" rtlCol="0">
            <a:spAutoFit/>
          </a:bodyPr>
          <a:lstStyle/>
          <a:p>
            <a:r>
              <a:rPr lang="en-US" dirty="0"/>
              <a:t>Features:</a:t>
            </a:r>
          </a:p>
          <a:p>
            <a:pPr marL="285750" indent="-285750">
              <a:buFont typeface="Arial" panose="020B0604020202020204" pitchFamily="34" charset="0"/>
              <a:buChar char="•"/>
            </a:pPr>
            <a:r>
              <a:rPr lang="en-US" dirty="0"/>
              <a:t>5VDC operating voltage.</a:t>
            </a:r>
          </a:p>
          <a:p>
            <a:pPr marL="285750" indent="-285750">
              <a:buFont typeface="Arial" panose="020B0604020202020204" pitchFamily="34" charset="0"/>
              <a:buChar char="•"/>
            </a:pPr>
            <a:r>
              <a:rPr lang="en-US" dirty="0"/>
              <a:t>I/O pins are 5V and 3.3V compliant.</a:t>
            </a:r>
          </a:p>
          <a:p>
            <a:pPr marL="285750" indent="-285750">
              <a:buFont typeface="Arial" panose="020B0604020202020204" pitchFamily="34" charset="0"/>
              <a:buChar char="•"/>
            </a:pPr>
            <a:r>
              <a:rPr lang="en-US" dirty="0"/>
              <a:t>Range: Up to 20cm.</a:t>
            </a:r>
          </a:p>
          <a:p>
            <a:pPr marL="285750" indent="-285750">
              <a:buFont typeface="Arial" panose="020B0604020202020204" pitchFamily="34" charset="0"/>
              <a:buChar char="•"/>
            </a:pPr>
            <a:r>
              <a:rPr lang="en-US" dirty="0"/>
              <a:t>Adjustable Sensing range.</a:t>
            </a:r>
          </a:p>
          <a:p>
            <a:pPr marL="285750" indent="-285750">
              <a:buFont typeface="Arial" panose="020B0604020202020204" pitchFamily="34" charset="0"/>
              <a:buChar char="•"/>
            </a:pPr>
            <a:r>
              <a:rPr lang="en-US" dirty="0"/>
              <a:t>Built-in Ambient Light Sensor.</a:t>
            </a:r>
          </a:p>
          <a:p>
            <a:pPr marL="285750" indent="-285750">
              <a:buFont typeface="Arial" panose="020B0604020202020204" pitchFamily="34" charset="0"/>
              <a:buChar char="•"/>
            </a:pPr>
            <a:r>
              <a:rPr lang="en-US" dirty="0"/>
              <a:t>20mA supply current.</a:t>
            </a:r>
          </a:p>
        </p:txBody>
      </p:sp>
      <p:sp>
        <p:nvSpPr>
          <p:cNvPr id="5" name="TextBox 4">
            <a:extLst>
              <a:ext uri="{FF2B5EF4-FFF2-40B4-BE49-F238E27FC236}">
                <a16:creationId xmlns:a16="http://schemas.microsoft.com/office/drawing/2014/main" id="{B6EEB486-E936-9181-6912-E6DAAC754E0C}"/>
              </a:ext>
            </a:extLst>
          </p:cNvPr>
          <p:cNvSpPr txBox="1"/>
          <p:nvPr/>
        </p:nvSpPr>
        <p:spPr>
          <a:xfrm>
            <a:off x="976544" y="4092606"/>
            <a:ext cx="3053918" cy="584775"/>
          </a:xfrm>
          <a:prstGeom prst="rect">
            <a:avLst/>
          </a:prstGeom>
          <a:noFill/>
        </p:spPr>
        <p:txBody>
          <a:bodyPr wrap="square" rtlCol="0">
            <a:spAutoFit/>
          </a:bodyPr>
          <a:lstStyle/>
          <a:p>
            <a:r>
              <a:rPr lang="en-US" sz="1600" dirty="0"/>
              <a:t>Specifications:</a:t>
            </a:r>
          </a:p>
          <a:p>
            <a:pPr marL="285750" indent="-285750">
              <a:buFont typeface="Arial" panose="020B0604020202020204" pitchFamily="34" charset="0"/>
              <a:buChar char="•"/>
            </a:pPr>
            <a:r>
              <a:rPr lang="en-US" sz="1600" dirty="0"/>
              <a:t>Size: 50 x 20 x 10 mm (LxBxH).</a:t>
            </a:r>
          </a:p>
        </p:txBody>
      </p:sp>
      <p:pic>
        <p:nvPicPr>
          <p:cNvPr id="9" name="Picture 8">
            <a:extLst>
              <a:ext uri="{FF2B5EF4-FFF2-40B4-BE49-F238E27FC236}">
                <a16:creationId xmlns:a16="http://schemas.microsoft.com/office/drawing/2014/main" id="{C17E647E-4078-0B3A-EA26-B13B2FF8A49A}"/>
              </a:ext>
            </a:extLst>
          </p:cNvPr>
          <p:cNvPicPr>
            <a:picLocks noChangeAspect="1"/>
          </p:cNvPicPr>
          <p:nvPr/>
        </p:nvPicPr>
        <p:blipFill>
          <a:blip r:embed="rId2"/>
          <a:stretch>
            <a:fillRect/>
          </a:stretch>
        </p:blipFill>
        <p:spPr>
          <a:xfrm>
            <a:off x="5360007" y="1214337"/>
            <a:ext cx="5993793" cy="4163627"/>
          </a:xfrm>
          <a:prstGeom prst="rect">
            <a:avLst/>
          </a:prstGeom>
        </p:spPr>
      </p:pic>
    </p:spTree>
    <p:extLst>
      <p:ext uri="{BB962C8B-B14F-4D97-AF65-F5344CB8AC3E}">
        <p14:creationId xmlns:p14="http://schemas.microsoft.com/office/powerpoint/2010/main" val="3728971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C1557-4268-89F9-7626-30426B269F14}"/>
              </a:ext>
            </a:extLst>
          </p:cNvPr>
          <p:cNvSpPr>
            <a:spLocks noGrp="1"/>
          </p:cNvSpPr>
          <p:nvPr>
            <p:ph type="title"/>
          </p:nvPr>
        </p:nvSpPr>
        <p:spPr/>
        <p:txBody>
          <a:bodyPr>
            <a:normAutofit/>
          </a:bodyPr>
          <a:lstStyle/>
          <a:p>
            <a:pPr algn="ctr"/>
            <a:r>
              <a:rPr lang="en-US" sz="2400" dirty="0"/>
              <a:t>IR transmitter and receiver:</a:t>
            </a:r>
          </a:p>
        </p:txBody>
      </p:sp>
      <p:sp>
        <p:nvSpPr>
          <p:cNvPr id="4" name="TextBox 3">
            <a:extLst>
              <a:ext uri="{FF2B5EF4-FFF2-40B4-BE49-F238E27FC236}">
                <a16:creationId xmlns:a16="http://schemas.microsoft.com/office/drawing/2014/main" id="{1466979D-14C2-2EE2-A2D2-F1EBE7EE4FA0}"/>
              </a:ext>
            </a:extLst>
          </p:cNvPr>
          <p:cNvSpPr txBox="1"/>
          <p:nvPr/>
        </p:nvSpPr>
        <p:spPr>
          <a:xfrm>
            <a:off x="6622742" y="1690688"/>
            <a:ext cx="4802080" cy="2308324"/>
          </a:xfrm>
          <a:prstGeom prst="rect">
            <a:avLst/>
          </a:prstGeom>
          <a:noFill/>
        </p:spPr>
        <p:txBody>
          <a:bodyPr wrap="square" rtlCol="0">
            <a:spAutoFit/>
          </a:bodyPr>
          <a:lstStyle/>
          <a:p>
            <a:pPr marL="342900" indent="-342900">
              <a:buFont typeface="+mj-lt"/>
              <a:buAutoNum type="arabicPeriod" startAt="2"/>
            </a:pPr>
            <a:r>
              <a:rPr lang="en-US" dirty="0"/>
              <a:t>IR Receiver:</a:t>
            </a:r>
          </a:p>
          <a:p>
            <a:r>
              <a:rPr lang="en-US" dirty="0"/>
              <a:t>IR receiver is a photodiode which can detect infrared rays. The photodiode has very High resistance in the absence of infrared rays and becomes low when infrared rays fall on it. Also like the transmitter, It has two terminals, the longer one is Positive and the smaller one is negative</a:t>
            </a:r>
          </a:p>
        </p:txBody>
      </p:sp>
      <p:sp>
        <p:nvSpPr>
          <p:cNvPr id="5" name="TextBox 4">
            <a:extLst>
              <a:ext uri="{FF2B5EF4-FFF2-40B4-BE49-F238E27FC236}">
                <a16:creationId xmlns:a16="http://schemas.microsoft.com/office/drawing/2014/main" id="{250E4875-B4AF-4CF5-50D3-4CB4978975E3}"/>
              </a:ext>
            </a:extLst>
          </p:cNvPr>
          <p:cNvSpPr txBox="1"/>
          <p:nvPr/>
        </p:nvSpPr>
        <p:spPr>
          <a:xfrm>
            <a:off x="838200" y="1690688"/>
            <a:ext cx="4802080" cy="2031325"/>
          </a:xfrm>
          <a:prstGeom prst="rect">
            <a:avLst/>
          </a:prstGeom>
          <a:noFill/>
        </p:spPr>
        <p:txBody>
          <a:bodyPr wrap="square" rtlCol="0">
            <a:spAutoFit/>
          </a:bodyPr>
          <a:lstStyle/>
          <a:p>
            <a:pPr marL="342900" indent="-342900">
              <a:buFont typeface="+mj-lt"/>
              <a:buAutoNum type="arabicPeriod"/>
            </a:pPr>
            <a:r>
              <a:rPr lang="en-US" dirty="0"/>
              <a:t>IR Transmitter:</a:t>
            </a:r>
          </a:p>
          <a:p>
            <a:r>
              <a:rPr lang="en-US" b="0" i="0" dirty="0">
                <a:solidFill>
                  <a:srgbClr val="444444"/>
                </a:solidFill>
                <a:effectLst/>
                <a:latin typeface="times new roman" panose="02020603050405020304" pitchFamily="18" charset="0"/>
              </a:rPr>
              <a:t>It’s emitting </a:t>
            </a:r>
            <a:r>
              <a:rPr lang="en-US" b="1" i="0" dirty="0">
                <a:solidFill>
                  <a:srgbClr val="444444"/>
                </a:solidFill>
                <a:effectLst/>
                <a:latin typeface="times new roman" panose="02020603050405020304" pitchFamily="18" charset="0"/>
              </a:rPr>
              <a:t>infrared rays </a:t>
            </a:r>
            <a:r>
              <a:rPr lang="en-US" b="0" i="0" dirty="0">
                <a:solidFill>
                  <a:srgbClr val="444444"/>
                </a:solidFill>
                <a:effectLst/>
                <a:latin typeface="times new roman" panose="02020603050405020304" pitchFamily="18" charset="0"/>
              </a:rPr>
              <a:t>with wavelength ranging from 700 nm to 1 mm. Normally it looks like a normal LED with two terminals, the longer one is Positive and the smaller one is negative. it starts emitting infrared rays when it operated at a power supply.</a:t>
            </a:r>
            <a:endParaRPr lang="en-US" dirty="0"/>
          </a:p>
        </p:txBody>
      </p:sp>
      <p:pic>
        <p:nvPicPr>
          <p:cNvPr id="6" name="Picture 5">
            <a:extLst>
              <a:ext uri="{FF2B5EF4-FFF2-40B4-BE49-F238E27FC236}">
                <a16:creationId xmlns:a16="http://schemas.microsoft.com/office/drawing/2014/main" id="{589BD06B-8C98-766E-4019-44E6661C2F25}"/>
              </a:ext>
            </a:extLst>
          </p:cNvPr>
          <p:cNvPicPr>
            <a:picLocks noChangeAspect="1"/>
          </p:cNvPicPr>
          <p:nvPr/>
        </p:nvPicPr>
        <p:blipFill>
          <a:blip r:embed="rId2"/>
          <a:stretch>
            <a:fillRect/>
          </a:stretch>
        </p:blipFill>
        <p:spPr>
          <a:xfrm>
            <a:off x="1374930" y="4214812"/>
            <a:ext cx="1905000" cy="1905000"/>
          </a:xfrm>
          <a:prstGeom prst="rect">
            <a:avLst/>
          </a:prstGeom>
        </p:spPr>
      </p:pic>
      <p:pic>
        <p:nvPicPr>
          <p:cNvPr id="7" name="Picture 6">
            <a:extLst>
              <a:ext uri="{FF2B5EF4-FFF2-40B4-BE49-F238E27FC236}">
                <a16:creationId xmlns:a16="http://schemas.microsoft.com/office/drawing/2014/main" id="{F60E148E-7C7C-23D8-6750-1991E0E87E8F}"/>
              </a:ext>
            </a:extLst>
          </p:cNvPr>
          <p:cNvPicPr>
            <a:picLocks noChangeAspect="1"/>
          </p:cNvPicPr>
          <p:nvPr/>
        </p:nvPicPr>
        <p:blipFill>
          <a:blip r:embed="rId3"/>
          <a:stretch>
            <a:fillRect/>
          </a:stretch>
        </p:blipFill>
        <p:spPr>
          <a:xfrm>
            <a:off x="8357217" y="4214812"/>
            <a:ext cx="1905000" cy="1905000"/>
          </a:xfrm>
          <a:prstGeom prst="rect">
            <a:avLst/>
          </a:prstGeom>
        </p:spPr>
      </p:pic>
    </p:spTree>
    <p:extLst>
      <p:ext uri="{BB962C8B-B14F-4D97-AF65-F5344CB8AC3E}">
        <p14:creationId xmlns:p14="http://schemas.microsoft.com/office/powerpoint/2010/main" val="3273304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A3A30-6E82-DC4F-A786-45EBCF329520}"/>
              </a:ext>
            </a:extLst>
          </p:cNvPr>
          <p:cNvSpPr>
            <a:spLocks noGrp="1"/>
          </p:cNvSpPr>
          <p:nvPr>
            <p:ph type="title"/>
          </p:nvPr>
        </p:nvSpPr>
        <p:spPr>
          <a:xfrm>
            <a:off x="645065" y="1463040"/>
            <a:ext cx="3796306" cy="2690949"/>
          </a:xfrm>
        </p:spPr>
        <p:txBody>
          <a:bodyPr anchor="t">
            <a:normAutofit/>
          </a:bodyPr>
          <a:lstStyle/>
          <a:p>
            <a:pPr marL="742950" indent="-742950">
              <a:buFont typeface="+mj-lt"/>
              <a:buAutoNum type="arabicPeriod" startAt="3"/>
            </a:pPr>
            <a:r>
              <a:rPr lang="en-US" sz="4100"/>
              <a:t>LM393 Comparators IC.</a:t>
            </a:r>
          </a:p>
        </p:txBody>
      </p:sp>
      <p:grpSp>
        <p:nvGrpSpPr>
          <p:cNvPr id="19" name="Group 1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20" name="Rectangle 1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D90E43-EFB7-4527-A592-8B00F42DB1C1}"/>
              </a:ext>
            </a:extLst>
          </p:cNvPr>
          <p:cNvSpPr>
            <a:spLocks noGrp="1"/>
          </p:cNvSpPr>
          <p:nvPr>
            <p:ph idx="1"/>
          </p:nvPr>
        </p:nvSpPr>
        <p:spPr>
          <a:xfrm>
            <a:off x="5656218" y="1463039"/>
            <a:ext cx="5542387" cy="4300447"/>
          </a:xfrm>
        </p:spPr>
        <p:txBody>
          <a:bodyPr anchor="t">
            <a:normAutofit/>
          </a:bodyPr>
          <a:lstStyle/>
          <a:p>
            <a:pPr marL="0" indent="0">
              <a:buNone/>
            </a:pPr>
            <a:r>
              <a:rPr lang="en-US" sz="2200"/>
              <a:t>The LM393 integrated circuit (IC) is a dual comparator, it consists of two inbuilt operational amplifiers. Each comparator accepts 2 inputs for comparison. The comparator compares these two input voltages and measure which input voltage is the larger, then it provides output.</a:t>
            </a:r>
          </a:p>
        </p:txBody>
      </p:sp>
    </p:spTree>
    <p:extLst>
      <p:ext uri="{BB962C8B-B14F-4D97-AF65-F5344CB8AC3E}">
        <p14:creationId xmlns:p14="http://schemas.microsoft.com/office/powerpoint/2010/main" val="780545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7B666-2ED5-396A-DF3B-DA7AEA43C51A}"/>
              </a:ext>
            </a:extLst>
          </p:cNvPr>
          <p:cNvSpPr>
            <a:spLocks noGrp="1"/>
          </p:cNvSpPr>
          <p:nvPr>
            <p:ph type="title"/>
          </p:nvPr>
        </p:nvSpPr>
        <p:spPr>
          <a:xfrm>
            <a:off x="589560" y="856180"/>
            <a:ext cx="4560584" cy="1128068"/>
          </a:xfrm>
        </p:spPr>
        <p:txBody>
          <a:bodyPr anchor="ctr">
            <a:normAutofit/>
          </a:bodyPr>
          <a:lstStyle/>
          <a:p>
            <a:pPr marL="742950" indent="-742950">
              <a:buFont typeface="+mj-lt"/>
              <a:buAutoNum type="arabicPeriod" startAt="4"/>
            </a:pPr>
            <a:r>
              <a:rPr lang="en-US" sz="4000"/>
              <a:t>Variable Resistor</a:t>
            </a:r>
          </a:p>
        </p:txBody>
      </p:sp>
      <p:grpSp>
        <p:nvGrpSpPr>
          <p:cNvPr id="29" name="Group 2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0" name="Rectangle 2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A6B97BA2-403C-83BE-C0B4-F4F82A4B2B76}"/>
              </a:ext>
            </a:extLst>
          </p:cNvPr>
          <p:cNvSpPr>
            <a:spLocks noGrp="1"/>
          </p:cNvSpPr>
          <p:nvPr>
            <p:ph idx="1"/>
          </p:nvPr>
        </p:nvSpPr>
        <p:spPr>
          <a:xfrm>
            <a:off x="590719" y="2330505"/>
            <a:ext cx="4559425" cy="3979585"/>
          </a:xfrm>
        </p:spPr>
        <p:txBody>
          <a:bodyPr anchor="ctr">
            <a:normAutofit/>
          </a:bodyPr>
          <a:lstStyle/>
          <a:p>
            <a:pPr marL="0" indent="0">
              <a:buNone/>
            </a:pPr>
            <a:r>
              <a:rPr lang="en-US" sz="2000"/>
              <a:t>This variable resistor is a 10k</a:t>
            </a:r>
            <a:r>
              <a:rPr lang="el-GR" sz="2000"/>
              <a:t>Ω</a:t>
            </a:r>
            <a:r>
              <a:rPr lang="en-US" sz="2000"/>
              <a:t>. It is used to set the range of operation. Rotate the preset knob to adjust the detection distance where the effective operation range is at 2-10 cm. If the preset is rotated </a:t>
            </a:r>
            <a:r>
              <a:rPr lang="en-US" sz="2000" b="1"/>
              <a:t>clockwise</a:t>
            </a:r>
            <a:r>
              <a:rPr lang="en-US" sz="2000"/>
              <a:t>, the detection range will be increased. If it rotated </a:t>
            </a:r>
            <a:r>
              <a:rPr lang="en-US" sz="2000" b="1"/>
              <a:t>counterclockwise</a:t>
            </a:r>
            <a:r>
              <a:rPr lang="en-US" sz="2000"/>
              <a:t>, the detection range will be decreased.</a:t>
            </a:r>
          </a:p>
        </p:txBody>
      </p:sp>
      <p:sp>
        <p:nvSpPr>
          <p:cNvPr id="35" name="Rectangle 3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B3DF72A-E548-44A2-224C-778B2134DE09}"/>
              </a:ext>
            </a:extLst>
          </p:cNvPr>
          <p:cNvPicPr>
            <a:picLocks noChangeAspect="1"/>
          </p:cNvPicPr>
          <p:nvPr/>
        </p:nvPicPr>
        <p:blipFill rotWithShape="1">
          <a:blip r:embed="rId2"/>
          <a:srcRect l="11220" r="11412"/>
          <a:stretch/>
        </p:blipFill>
        <p:spPr>
          <a:xfrm>
            <a:off x="5977788" y="799352"/>
            <a:ext cx="5425410" cy="5259296"/>
          </a:xfrm>
          <a:prstGeom prst="rect">
            <a:avLst/>
          </a:prstGeom>
        </p:spPr>
      </p:pic>
    </p:spTree>
    <p:extLst>
      <p:ext uri="{BB962C8B-B14F-4D97-AF65-F5344CB8AC3E}">
        <p14:creationId xmlns:p14="http://schemas.microsoft.com/office/powerpoint/2010/main" val="305377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1F5E-0BF1-7ADA-93A6-08D769B9B4C4}"/>
              </a:ext>
            </a:extLst>
          </p:cNvPr>
          <p:cNvSpPr>
            <a:spLocks noGrp="1"/>
          </p:cNvSpPr>
          <p:nvPr>
            <p:ph type="title"/>
          </p:nvPr>
        </p:nvSpPr>
        <p:spPr>
          <a:xfrm>
            <a:off x="838200" y="365126"/>
            <a:ext cx="10515600" cy="842238"/>
          </a:xfrm>
        </p:spPr>
        <p:txBody>
          <a:bodyPr/>
          <a:lstStyle/>
          <a:p>
            <a:r>
              <a:rPr lang="en-US" dirty="0"/>
              <a:t>Power LED &amp; Output LED:</a:t>
            </a:r>
          </a:p>
        </p:txBody>
      </p:sp>
      <p:sp>
        <p:nvSpPr>
          <p:cNvPr id="4" name="TextBox 3">
            <a:extLst>
              <a:ext uri="{FF2B5EF4-FFF2-40B4-BE49-F238E27FC236}">
                <a16:creationId xmlns:a16="http://schemas.microsoft.com/office/drawing/2014/main" id="{98D4F4A0-673C-B67E-4C98-245D33AF2F77}"/>
              </a:ext>
            </a:extLst>
          </p:cNvPr>
          <p:cNvSpPr txBox="1"/>
          <p:nvPr/>
        </p:nvSpPr>
        <p:spPr>
          <a:xfrm>
            <a:off x="7341833" y="1580225"/>
            <a:ext cx="3923930" cy="2031325"/>
          </a:xfrm>
          <a:prstGeom prst="rect">
            <a:avLst/>
          </a:prstGeom>
          <a:noFill/>
        </p:spPr>
        <p:txBody>
          <a:bodyPr wrap="square" rtlCol="0">
            <a:spAutoFit/>
          </a:bodyPr>
          <a:lstStyle/>
          <a:p>
            <a:pPr marL="342900" indent="-342900">
              <a:buFont typeface="+mj-lt"/>
              <a:buAutoNum type="arabicPeriod" startAt="6"/>
            </a:pPr>
            <a:r>
              <a:rPr lang="en-US" dirty="0"/>
              <a:t>Output LED:</a:t>
            </a:r>
          </a:p>
          <a:p>
            <a:r>
              <a:rPr lang="en-US" dirty="0"/>
              <a:t>When infrared reflected back to the IR receiver and the sensor detects an obstacle, the green LED lights up. So, the Green LED use to indicate the sensor senses an obstacle.</a:t>
            </a:r>
          </a:p>
          <a:p>
            <a:endParaRPr lang="en-US" dirty="0"/>
          </a:p>
        </p:txBody>
      </p:sp>
      <p:sp>
        <p:nvSpPr>
          <p:cNvPr id="5" name="TextBox 4">
            <a:extLst>
              <a:ext uri="{FF2B5EF4-FFF2-40B4-BE49-F238E27FC236}">
                <a16:creationId xmlns:a16="http://schemas.microsoft.com/office/drawing/2014/main" id="{ECB80F05-BE07-830F-CB11-42BD15E415A9}"/>
              </a:ext>
            </a:extLst>
          </p:cNvPr>
          <p:cNvSpPr txBox="1"/>
          <p:nvPr/>
        </p:nvSpPr>
        <p:spPr>
          <a:xfrm>
            <a:off x="941033" y="1722268"/>
            <a:ext cx="3755254" cy="1477328"/>
          </a:xfrm>
          <a:prstGeom prst="rect">
            <a:avLst/>
          </a:prstGeom>
          <a:noFill/>
        </p:spPr>
        <p:txBody>
          <a:bodyPr wrap="square" rtlCol="0">
            <a:spAutoFit/>
          </a:bodyPr>
          <a:lstStyle/>
          <a:p>
            <a:pPr marL="342900" indent="-342900">
              <a:buFont typeface="+mj-lt"/>
              <a:buAutoNum type="arabicPeriod" startAt="5"/>
            </a:pPr>
            <a:r>
              <a:rPr lang="en-US" dirty="0"/>
              <a:t>Power LED</a:t>
            </a:r>
          </a:p>
          <a:p>
            <a:r>
              <a:rPr lang="en-US" dirty="0"/>
              <a:t>This onboard LED indicates the IR Sensor power supply is ON or OFF. When we turn on the IR Sensor power supply this GREEN LED is also turn on. </a:t>
            </a:r>
          </a:p>
        </p:txBody>
      </p:sp>
      <p:pic>
        <p:nvPicPr>
          <p:cNvPr id="1026" name="Picture 2" descr="&quot;&lt;yoastmark">
            <a:extLst>
              <a:ext uri="{FF2B5EF4-FFF2-40B4-BE49-F238E27FC236}">
                <a16:creationId xmlns:a16="http://schemas.microsoft.com/office/drawing/2014/main" id="{688FD598-C288-456C-FE4B-7A60666FF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298" y="4126454"/>
            <a:ext cx="4236498" cy="211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148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CAB93-E70D-197A-BEE5-AEF70354E874}"/>
              </a:ext>
            </a:extLst>
          </p:cNvPr>
          <p:cNvSpPr>
            <a:spLocks noGrp="1"/>
          </p:cNvSpPr>
          <p:nvPr>
            <p:ph type="title"/>
          </p:nvPr>
        </p:nvSpPr>
        <p:spPr>
          <a:xfrm>
            <a:off x="686834" y="1153572"/>
            <a:ext cx="3200400" cy="4461163"/>
          </a:xfrm>
        </p:spPr>
        <p:txBody>
          <a:bodyPr>
            <a:normAutofit/>
          </a:bodyPr>
          <a:lstStyle/>
          <a:p>
            <a:r>
              <a:rPr lang="en-US">
                <a:solidFill>
                  <a:srgbClr val="FFFFFF"/>
                </a:solidFill>
              </a:rPr>
              <a:t>HOW IR WORK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A8874D5-3FD8-3731-C6F7-344694BC68A0}"/>
              </a:ext>
            </a:extLst>
          </p:cNvPr>
          <p:cNvSpPr>
            <a:spLocks noGrp="1"/>
          </p:cNvSpPr>
          <p:nvPr>
            <p:ph idx="1"/>
          </p:nvPr>
        </p:nvSpPr>
        <p:spPr>
          <a:xfrm>
            <a:off x="4447308" y="591344"/>
            <a:ext cx="6906491" cy="5585619"/>
          </a:xfrm>
        </p:spPr>
        <p:txBody>
          <a:bodyPr anchor="ctr">
            <a:normAutofit/>
          </a:bodyPr>
          <a:lstStyle/>
          <a:p>
            <a:pPr fontAlgn="base"/>
            <a:r>
              <a:rPr lang="en-US" sz="1500" b="0" i="0">
                <a:effectLst/>
                <a:latin typeface="times new roman" panose="02020603050405020304" pitchFamily="18" charset="0"/>
              </a:rPr>
              <a:t>When we connect the IR sensor module to 5v power supply. At the same time, Infrared LED starts emitting infrared rays. Then set the threshold voltage at the Non-Inverting input of the IC by rotating the potentiometer knob for setting the sensor sensitivity.</a:t>
            </a:r>
            <a:endParaRPr lang="en-US" sz="1500" b="0" i="0">
              <a:effectLst/>
              <a:latin typeface="Open Sans" panose="020B0606030504020204" pitchFamily="34" charset="0"/>
            </a:endParaRPr>
          </a:p>
          <a:p>
            <a:pPr fontAlgn="base"/>
            <a:r>
              <a:rPr lang="en-US" sz="1500" b="0" i="0">
                <a:effectLst/>
                <a:latin typeface="times new roman" panose="02020603050405020304" pitchFamily="18" charset="0"/>
              </a:rPr>
              <a:t>If infrared rays reach to object’s surface and some of the radiation reflected back to the IR receiver. The Photodiode or IR receiver detects the infrared light.</a:t>
            </a:r>
            <a:endParaRPr lang="en-US" sz="1500" b="0" i="0">
              <a:effectLst/>
              <a:latin typeface="Open Sans" panose="020B0606030504020204" pitchFamily="34" charset="0"/>
            </a:endParaRPr>
          </a:p>
          <a:p>
            <a:pPr fontAlgn="base"/>
            <a:r>
              <a:rPr lang="en-US" sz="1500" b="0" i="0">
                <a:effectLst/>
                <a:latin typeface="times new roman" panose="02020603050405020304" pitchFamily="18" charset="0"/>
              </a:rPr>
              <a:t>When reflected infrared light Falls on the Photodiode, the resistance of the photodiode falls from a huge value to lower value then the voltage across the photodiode drops. Leading to a </a:t>
            </a:r>
            <a:r>
              <a:rPr lang="en-US" sz="1500" b="1" i="0">
                <a:effectLst/>
                <a:latin typeface="inherit"/>
              </a:rPr>
              <a:t>High</a:t>
            </a:r>
            <a:r>
              <a:rPr lang="en-US" sz="1500" b="0" i="0">
                <a:effectLst/>
                <a:latin typeface="times new roman" panose="02020603050405020304" pitchFamily="18" charset="0"/>
              </a:rPr>
              <a:t> amount of voltage from the photodiode to be given to the </a:t>
            </a:r>
            <a:r>
              <a:rPr lang="en-US" sz="1500" b="1" i="0">
                <a:effectLst/>
                <a:latin typeface="inherit"/>
              </a:rPr>
              <a:t>Inverting input</a:t>
            </a:r>
            <a:r>
              <a:rPr lang="en-US" sz="1500" b="0" i="0">
                <a:effectLst/>
                <a:latin typeface="times new roman" panose="02020603050405020304" pitchFamily="18" charset="0"/>
              </a:rPr>
              <a:t> of the IC. Then the LM393/LM358 IC compares this voltage with the threshold voltage. In this condition, the Inverting input voltage is </a:t>
            </a:r>
            <a:r>
              <a:rPr lang="en-US" sz="1500" b="1" i="0">
                <a:effectLst/>
                <a:latin typeface="inherit"/>
              </a:rPr>
              <a:t>greater than</a:t>
            </a:r>
            <a:r>
              <a:rPr lang="en-US" sz="1500" b="0" i="0">
                <a:effectLst/>
                <a:latin typeface="times new roman" panose="02020603050405020304" pitchFamily="18" charset="0"/>
              </a:rPr>
              <a:t> the Non-Inverting input voltage, so the IC output is </a:t>
            </a:r>
            <a:r>
              <a:rPr lang="en-US" sz="1500" b="1" i="0">
                <a:effectLst/>
                <a:latin typeface="inherit"/>
              </a:rPr>
              <a:t>Low (0)</a:t>
            </a:r>
            <a:r>
              <a:rPr lang="en-US" sz="1500" b="0" i="0">
                <a:effectLst/>
                <a:latin typeface="times new roman" panose="02020603050405020304" pitchFamily="18" charset="0"/>
              </a:rPr>
              <a:t>. So, the </a:t>
            </a:r>
            <a:r>
              <a:rPr lang="en-US" sz="1500" b="1" i="0">
                <a:effectLst/>
                <a:latin typeface="inherit"/>
              </a:rPr>
              <a:t>sensor output is Low (0)</a:t>
            </a:r>
            <a:r>
              <a:rPr lang="en-US" sz="1500" b="0" i="0">
                <a:effectLst/>
                <a:latin typeface="times new roman" panose="02020603050405020304" pitchFamily="18" charset="0"/>
              </a:rPr>
              <a:t>.</a:t>
            </a:r>
            <a:endParaRPr lang="en-US" sz="1500" b="0" i="0">
              <a:effectLst/>
              <a:latin typeface="Open Sans" panose="020B0606030504020204" pitchFamily="34" charset="0"/>
            </a:endParaRPr>
          </a:p>
          <a:p>
            <a:pPr fontAlgn="base"/>
            <a:r>
              <a:rPr lang="en-US" sz="1500" b="0" i="0">
                <a:effectLst/>
                <a:latin typeface="times new roman" panose="02020603050405020304" pitchFamily="18" charset="0"/>
              </a:rPr>
              <a:t>When the Photodiode or IR receiver </a:t>
            </a:r>
            <a:r>
              <a:rPr lang="en-US" sz="1500" b="1" i="0">
                <a:effectLst/>
                <a:latin typeface="inherit"/>
              </a:rPr>
              <a:t>does not detect</a:t>
            </a:r>
            <a:r>
              <a:rPr lang="en-US" sz="1500" b="0" i="0">
                <a:effectLst/>
                <a:latin typeface="times new roman" panose="02020603050405020304" pitchFamily="18" charset="0"/>
              </a:rPr>
              <a:t> the infrared light, then the resistance of the photodiode will very high. Leading to a </a:t>
            </a:r>
            <a:r>
              <a:rPr lang="en-US" sz="1500" b="1" i="0">
                <a:effectLst/>
                <a:latin typeface="inherit"/>
              </a:rPr>
              <a:t>Low</a:t>
            </a:r>
            <a:r>
              <a:rPr lang="en-US" sz="1500" b="0" i="0">
                <a:effectLst/>
                <a:latin typeface="times new roman" panose="02020603050405020304" pitchFamily="18" charset="0"/>
              </a:rPr>
              <a:t> amount of voltage from the photodiode is given to the </a:t>
            </a:r>
            <a:r>
              <a:rPr lang="en-US" sz="1500" b="1" i="0">
                <a:effectLst/>
                <a:latin typeface="inherit"/>
              </a:rPr>
              <a:t>Inverting input</a:t>
            </a:r>
            <a:r>
              <a:rPr lang="en-US" sz="1500" b="0" i="0">
                <a:effectLst/>
                <a:latin typeface="times new roman" panose="02020603050405020304" pitchFamily="18" charset="0"/>
              </a:rPr>
              <a:t> of the IC. Then the LM393/LM358 IC compares this voltage with the threshold voltage. In this condition, the Inverting input voltage is </a:t>
            </a:r>
            <a:r>
              <a:rPr lang="en-US" sz="1500" b="1" i="0">
                <a:effectLst/>
                <a:latin typeface="inherit"/>
              </a:rPr>
              <a:t>less than</a:t>
            </a:r>
            <a:r>
              <a:rPr lang="en-US" sz="1500" b="0" i="0">
                <a:effectLst/>
                <a:latin typeface="times new roman" panose="02020603050405020304" pitchFamily="18" charset="0"/>
              </a:rPr>
              <a:t> the Non-Inverting input voltage, so the IC output is </a:t>
            </a:r>
            <a:r>
              <a:rPr lang="en-US" sz="1500" b="1" i="0">
                <a:effectLst/>
                <a:latin typeface="inherit"/>
              </a:rPr>
              <a:t>High (1)</a:t>
            </a:r>
            <a:r>
              <a:rPr lang="en-US" sz="1500" b="0" i="0">
                <a:effectLst/>
                <a:latin typeface="times new roman" panose="02020603050405020304" pitchFamily="18" charset="0"/>
              </a:rPr>
              <a:t>. So, the </a:t>
            </a:r>
            <a:r>
              <a:rPr lang="en-US" sz="1500" b="1" i="0">
                <a:effectLst/>
                <a:latin typeface="inherit"/>
              </a:rPr>
              <a:t>sensor output is High (1)</a:t>
            </a:r>
            <a:r>
              <a:rPr lang="en-US" sz="1500" b="0" i="0">
                <a:effectLst/>
                <a:latin typeface="times new roman" panose="02020603050405020304" pitchFamily="18" charset="0"/>
              </a:rPr>
              <a:t>.</a:t>
            </a:r>
            <a:endParaRPr lang="en-US" sz="1500" b="0" i="0">
              <a:effectLst/>
              <a:latin typeface="Open Sans" panose="020B0606030504020204" pitchFamily="34" charset="0"/>
            </a:endParaRPr>
          </a:p>
        </p:txBody>
      </p:sp>
    </p:spTree>
    <p:extLst>
      <p:ext uri="{BB962C8B-B14F-4D97-AF65-F5344CB8AC3E}">
        <p14:creationId xmlns:p14="http://schemas.microsoft.com/office/powerpoint/2010/main" val="2437494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lack and white molecular model">
            <a:extLst>
              <a:ext uri="{FF2B5EF4-FFF2-40B4-BE49-F238E27FC236}">
                <a16:creationId xmlns:a16="http://schemas.microsoft.com/office/drawing/2014/main" id="{DE123927-44BF-7551-CAEC-13BC4F899FA1}"/>
              </a:ext>
            </a:extLst>
          </p:cNvPr>
          <p:cNvPicPr>
            <a:picLocks noChangeAspect="1"/>
          </p:cNvPicPr>
          <p:nvPr/>
        </p:nvPicPr>
        <p:blipFill rotWithShape="1">
          <a:blip r:embed="rId2"/>
          <a:srcRect/>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E014418F-10CE-4493-8436-D9FFEEDF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51C636-DA68-177C-8BBF-55E669AABFF9}"/>
              </a:ext>
            </a:extLst>
          </p:cNvPr>
          <p:cNvSpPr>
            <a:spLocks noGrp="1"/>
          </p:cNvSpPr>
          <p:nvPr>
            <p:ph type="ctrTitle"/>
          </p:nvPr>
        </p:nvSpPr>
        <p:spPr>
          <a:xfrm>
            <a:off x="816366" y="3894861"/>
            <a:ext cx="9902881" cy="1486431"/>
          </a:xfrm>
        </p:spPr>
        <p:txBody>
          <a:bodyPr vert="horz" lIns="91440" tIns="45720" rIns="91440" bIns="45720" rtlCol="0" anchor="b">
            <a:noAutofit/>
          </a:bodyPr>
          <a:lstStyle/>
          <a:p>
            <a:pPr algn="l"/>
            <a:r>
              <a:rPr lang="en-US" sz="2400" dirty="0">
                <a:solidFill>
                  <a:srgbClr val="FFFFFF"/>
                </a:solidFill>
              </a:rPr>
              <a:t>COMMUNICATION</a:t>
            </a:r>
            <a:br>
              <a:rPr lang="en-US" sz="2400" dirty="0">
                <a:solidFill>
                  <a:srgbClr val="FFFFFF"/>
                </a:solidFill>
              </a:rPr>
            </a:br>
            <a:r>
              <a:rPr lang="en-US" sz="2400" dirty="0">
                <a:solidFill>
                  <a:srgbClr val="FFFFFF"/>
                </a:solidFill>
              </a:rPr>
              <a:t>AND </a:t>
            </a:r>
            <a:br>
              <a:rPr lang="en-US" sz="2400" dirty="0">
                <a:solidFill>
                  <a:srgbClr val="FFFFFF"/>
                </a:solidFill>
              </a:rPr>
            </a:br>
            <a:r>
              <a:rPr lang="en-US" sz="2400" dirty="0">
                <a:solidFill>
                  <a:srgbClr val="FFFFFF"/>
                </a:solidFill>
              </a:rPr>
              <a:t>CONNECTION</a:t>
            </a:r>
            <a:br>
              <a:rPr lang="en-US" sz="2400" dirty="0">
                <a:solidFill>
                  <a:srgbClr val="FFFFFF"/>
                </a:solidFill>
              </a:rPr>
            </a:br>
            <a:endParaRPr lang="en-US" sz="2400" dirty="0">
              <a:solidFill>
                <a:srgbClr val="FFFFFF"/>
              </a:solidFill>
            </a:endParaRPr>
          </a:p>
        </p:txBody>
      </p:sp>
    </p:spTree>
    <p:extLst>
      <p:ext uri="{BB962C8B-B14F-4D97-AF65-F5344CB8AC3E}">
        <p14:creationId xmlns:p14="http://schemas.microsoft.com/office/powerpoint/2010/main" val="18266937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6A05C-C2B5-6935-3934-9E7485365D4A}"/>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Outline</a:t>
            </a:r>
          </a:p>
        </p:txBody>
      </p:sp>
      <p:graphicFrame>
        <p:nvGraphicFramePr>
          <p:cNvPr id="5" name="Content Placeholder 2">
            <a:extLst>
              <a:ext uri="{FF2B5EF4-FFF2-40B4-BE49-F238E27FC236}">
                <a16:creationId xmlns:a16="http://schemas.microsoft.com/office/drawing/2014/main" id="{C373C901-2EE7-6E42-F7BF-11B64BB14926}"/>
              </a:ext>
            </a:extLst>
          </p:cNvPr>
          <p:cNvGraphicFramePr>
            <a:graphicFrameLocks noGrp="1"/>
          </p:cNvGraphicFramePr>
          <p:nvPr>
            <p:ph idx="1"/>
            <p:extLst>
              <p:ext uri="{D42A27DB-BD31-4B8C-83A1-F6EECF244321}">
                <p14:modId xmlns:p14="http://schemas.microsoft.com/office/powerpoint/2010/main" val="365807850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4915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C2A16-B407-C95A-B9B2-2AE22E581581}"/>
              </a:ext>
            </a:extLst>
          </p:cNvPr>
          <p:cNvSpPr>
            <a:spLocks noGrp="1"/>
          </p:cNvSpPr>
          <p:nvPr>
            <p:ph type="title"/>
          </p:nvPr>
        </p:nvSpPr>
        <p:spPr>
          <a:xfrm>
            <a:off x="645065" y="1165014"/>
            <a:ext cx="3796306" cy="4666206"/>
          </a:xfrm>
        </p:spPr>
        <p:txBody>
          <a:bodyPr anchor="ctr">
            <a:normAutofit/>
          </a:bodyPr>
          <a:lstStyle/>
          <a:p>
            <a:r>
              <a:rPr lang="en-US" sz="4800"/>
              <a:t>The PARALLEL MEANING :</a:t>
            </a:r>
          </a:p>
        </p:txBody>
      </p:sp>
      <p:grpSp>
        <p:nvGrpSpPr>
          <p:cNvPr id="10" name="Group 9">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7" name="Rectangle 10">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35CACD16-8E91-96C5-2027-1AF77AFED35F}"/>
              </a:ext>
            </a:extLst>
          </p:cNvPr>
          <p:cNvSpPr>
            <a:spLocks noGrp="1"/>
          </p:cNvSpPr>
          <p:nvPr>
            <p:ph idx="1"/>
          </p:nvPr>
        </p:nvSpPr>
        <p:spPr>
          <a:xfrm>
            <a:off x="5577840" y="1165014"/>
            <a:ext cx="5625253" cy="4666206"/>
          </a:xfrm>
        </p:spPr>
        <p:txBody>
          <a:bodyPr anchor="ctr">
            <a:normAutofit/>
          </a:bodyPr>
          <a:lstStyle/>
          <a:p>
            <a:r>
              <a:rPr lang="en-US" sz="1300"/>
              <a:t>parallel noun (SIMILARITY):</a:t>
            </a:r>
          </a:p>
          <a:p>
            <a:r>
              <a:rPr lang="en-US" sz="1300"/>
              <a:t>something very similar to something else, or a similarity between two things :</a:t>
            </a:r>
          </a:p>
          <a:p>
            <a:r>
              <a:rPr lang="en-US" sz="1300"/>
              <a:t>I'm trying to see if there are any obvious parallels between the two cases .</a:t>
            </a:r>
          </a:p>
          <a:p>
            <a:r>
              <a:rPr lang="en-US" sz="1300"/>
              <a:t>It would be easy to draw (= make) a parallel between the city's history and that of its theatres .</a:t>
            </a:r>
          </a:p>
          <a:p>
            <a:r>
              <a:rPr lang="en-US" sz="1300"/>
              <a:t>‏have no parallel (also be without parallel)‏If something has no parallel or is without parallel, there is nothing similar to it or of the same high quality as it:</a:t>
            </a:r>
          </a:p>
          <a:p>
            <a:r>
              <a:rPr lang="en-US" sz="1300"/>
              <a:t>‏These beautiful African churches have no parallel in Europe .</a:t>
            </a:r>
          </a:p>
          <a:p>
            <a:r>
              <a:rPr lang="en-US" sz="1300"/>
              <a:t>‏parallel (line):</a:t>
            </a:r>
          </a:p>
          <a:p>
            <a:r>
              <a:rPr lang="en-US" sz="1300"/>
              <a:t>‏a line that is always at the same distance from another line one of a number of imaginary lines around </a:t>
            </a:r>
          </a:p>
          <a:p>
            <a:r>
              <a:rPr lang="en-US" sz="1300"/>
              <a:t>the earth always at the same distance from the equator</a:t>
            </a:r>
          </a:p>
          <a:p>
            <a:r>
              <a:rPr lang="en-US" sz="1300"/>
              <a:t>in parallel ELECTRONICS :  </a:t>
            </a:r>
          </a:p>
          <a:p>
            <a:r>
              <a:rPr lang="en-US" sz="1300"/>
              <a:t>Specialized ‏if  two or more parts of an electrical system are in parallel, they are arranged in a way that means they both receive the same amount of electricity.</a:t>
            </a:r>
          </a:p>
        </p:txBody>
      </p:sp>
    </p:spTree>
    <p:extLst>
      <p:ext uri="{BB962C8B-B14F-4D97-AF65-F5344CB8AC3E}">
        <p14:creationId xmlns:p14="http://schemas.microsoft.com/office/powerpoint/2010/main" val="2573021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C3DEBB2-D54E-470C-86B3-631BDDF6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845820"/>
            <a:ext cx="6087194" cy="5166360"/>
          </a:xfrm>
          <a:custGeom>
            <a:avLst/>
            <a:gdLst>
              <a:gd name="connsiteX0" fmla="*/ 0 w 6087194"/>
              <a:gd name="connsiteY0" fmla="*/ 0 h 5166360"/>
              <a:gd name="connsiteX1" fmla="*/ 155740 w 6087194"/>
              <a:gd name="connsiteY1" fmla="*/ 0 h 5166360"/>
              <a:gd name="connsiteX2" fmla="*/ 5867656 w 6087194"/>
              <a:gd name="connsiteY2" fmla="*/ 0 h 5166360"/>
              <a:gd name="connsiteX3" fmla="*/ 6087194 w 6087194"/>
              <a:gd name="connsiteY3" fmla="*/ 0 h 5166360"/>
              <a:gd name="connsiteX4" fmla="*/ 3693315 w 6087194"/>
              <a:gd name="connsiteY4" fmla="*/ 5166360 h 5166360"/>
              <a:gd name="connsiteX5" fmla="*/ 3473777 w 6087194"/>
              <a:gd name="connsiteY5" fmla="*/ 5166360 h 5166360"/>
              <a:gd name="connsiteX6" fmla="*/ 155740 w 6087194"/>
              <a:gd name="connsiteY6" fmla="*/ 5166360 h 5166360"/>
              <a:gd name="connsiteX7" fmla="*/ 0 w 6087194"/>
              <a:gd name="connsiteY7" fmla="*/ 516636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94" h="5166360">
                <a:moveTo>
                  <a:pt x="0" y="0"/>
                </a:moveTo>
                <a:lnTo>
                  <a:pt x="155740" y="0"/>
                </a:lnTo>
                <a:lnTo>
                  <a:pt x="5867656" y="0"/>
                </a:lnTo>
                <a:lnTo>
                  <a:pt x="6087194" y="0"/>
                </a:lnTo>
                <a:lnTo>
                  <a:pt x="3693315" y="5166360"/>
                </a:lnTo>
                <a:lnTo>
                  <a:pt x="3473777" y="5166360"/>
                </a:lnTo>
                <a:lnTo>
                  <a:pt x="155740"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847C7588-8C18-44D9-8469-ABB9865FE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726915" y="844868"/>
            <a:ext cx="8465085" cy="5167312"/>
          </a:xfrm>
          <a:custGeom>
            <a:avLst/>
            <a:gdLst>
              <a:gd name="connsiteX0" fmla="*/ 0 w 8465085"/>
              <a:gd name="connsiteY0" fmla="*/ 952 h 5167312"/>
              <a:gd name="connsiteX1" fmla="*/ 1898594 w 8465085"/>
              <a:gd name="connsiteY1" fmla="*/ 952 h 5167312"/>
              <a:gd name="connsiteX2" fmla="*/ 1898594 w 8465085"/>
              <a:gd name="connsiteY2" fmla="*/ 0 h 5167312"/>
              <a:gd name="connsiteX3" fmla="*/ 0 w 8465085"/>
              <a:gd name="connsiteY3" fmla="*/ 0 h 5167312"/>
              <a:gd name="connsiteX4" fmla="*/ 221324 w 8465085"/>
              <a:gd name="connsiteY4" fmla="*/ 5167312 h 5167312"/>
              <a:gd name="connsiteX5" fmla="*/ 7243482 w 8465085"/>
              <a:gd name="connsiteY5" fmla="*/ 5167312 h 5167312"/>
              <a:gd name="connsiteX6" fmla="*/ 8465085 w 8465085"/>
              <a:gd name="connsiteY6" fmla="*/ 5167312 h 5167312"/>
              <a:gd name="connsiteX7" fmla="*/ 8465085 w 8465085"/>
              <a:gd name="connsiteY7" fmla="*/ 0 h 5167312"/>
              <a:gd name="connsiteX8" fmla="*/ 7243482 w 8465085"/>
              <a:gd name="connsiteY8" fmla="*/ 0 h 5167312"/>
              <a:gd name="connsiteX9" fmla="*/ 2610976 w 8465085"/>
              <a:gd name="connsiteY9" fmla="*/ 0 h 5167312"/>
              <a:gd name="connsiteX10" fmla="*/ 2610976 w 8465085"/>
              <a:gd name="connsiteY10" fmla="*/ 952 h 5167312"/>
              <a:gd name="connsiteX11" fmla="*/ 2615203 w 8465085"/>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5085" h="5167312">
                <a:moveTo>
                  <a:pt x="0" y="952"/>
                </a:moveTo>
                <a:lnTo>
                  <a:pt x="1898594" y="952"/>
                </a:lnTo>
                <a:lnTo>
                  <a:pt x="1898594" y="0"/>
                </a:lnTo>
                <a:lnTo>
                  <a:pt x="0" y="0"/>
                </a:lnTo>
                <a:close/>
                <a:moveTo>
                  <a:pt x="221324" y="5167312"/>
                </a:moveTo>
                <a:lnTo>
                  <a:pt x="7243482" y="5167312"/>
                </a:lnTo>
                <a:lnTo>
                  <a:pt x="8465085" y="5167312"/>
                </a:lnTo>
                <a:lnTo>
                  <a:pt x="8465085" y="0"/>
                </a:lnTo>
                <a:lnTo>
                  <a:pt x="7243482" y="0"/>
                </a:lnTo>
                <a:lnTo>
                  <a:pt x="2610976" y="0"/>
                </a:lnTo>
                <a:lnTo>
                  <a:pt x="2610976" y="952"/>
                </a:lnTo>
                <a:lnTo>
                  <a:pt x="2615203"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1F76DD-3CCB-E99D-94F8-94E398558658}"/>
              </a:ext>
            </a:extLst>
          </p:cNvPr>
          <p:cNvSpPr>
            <a:spLocks noGrp="1"/>
          </p:cNvSpPr>
          <p:nvPr>
            <p:ph type="title"/>
          </p:nvPr>
        </p:nvSpPr>
        <p:spPr>
          <a:xfrm>
            <a:off x="838199" y="1841614"/>
            <a:ext cx="3409508" cy="3173819"/>
          </a:xfrm>
        </p:spPr>
        <p:txBody>
          <a:bodyPr>
            <a:normAutofit/>
          </a:bodyPr>
          <a:lstStyle/>
          <a:p>
            <a:r>
              <a:rPr lang="en-US">
                <a:solidFill>
                  <a:schemeClr val="bg1"/>
                </a:solidFill>
              </a:rPr>
              <a:t>THE STRAIGHT MEANING:</a:t>
            </a:r>
          </a:p>
        </p:txBody>
      </p:sp>
      <p:sp>
        <p:nvSpPr>
          <p:cNvPr id="3" name="Content Placeholder 2">
            <a:extLst>
              <a:ext uri="{FF2B5EF4-FFF2-40B4-BE49-F238E27FC236}">
                <a16:creationId xmlns:a16="http://schemas.microsoft.com/office/drawing/2014/main" id="{6F952DE3-8F18-D705-FC52-1C2A48A90AD9}"/>
              </a:ext>
            </a:extLst>
          </p:cNvPr>
          <p:cNvSpPr>
            <a:spLocks noGrp="1"/>
          </p:cNvSpPr>
          <p:nvPr>
            <p:ph idx="1"/>
          </p:nvPr>
        </p:nvSpPr>
        <p:spPr>
          <a:xfrm>
            <a:off x="6096000" y="1137208"/>
            <a:ext cx="5257800" cy="4582632"/>
          </a:xfrm>
        </p:spPr>
        <p:txBody>
          <a:bodyPr anchor="ctr">
            <a:normAutofit/>
          </a:bodyPr>
          <a:lstStyle/>
          <a:p>
            <a:r>
              <a:rPr lang="en-US" sz="2000"/>
              <a:t>A series connection is a simple connection that allows electrons to pass between one or more resistors. Anything that draws power from a cell is referred to as a resistor (battery). In a series connection, the resistor is usually a bulb. To light up the bulb, the connection is joined to the cell from one end to the other, with no branches. All circuit components should be simply connected from one end to the cell and the other end to the bulb; any gaps or disconnections will cause the circuit to fail.</a:t>
            </a:r>
          </a:p>
        </p:txBody>
      </p:sp>
    </p:spTree>
    <p:extLst>
      <p:ext uri="{BB962C8B-B14F-4D97-AF65-F5344CB8AC3E}">
        <p14:creationId xmlns:p14="http://schemas.microsoft.com/office/powerpoint/2010/main" val="762950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C5283E2E-2D7C-9117-A369-1CFE8E104CC5}"/>
              </a:ext>
            </a:extLst>
          </p:cNvPr>
          <p:cNvPicPr>
            <a:picLocks noChangeAspect="1"/>
          </p:cNvPicPr>
          <p:nvPr/>
        </p:nvPicPr>
        <p:blipFill rotWithShape="1">
          <a:blip r:embed="rId2">
            <a:extLst>
              <a:ext uri="{28A0092B-C50C-407E-A947-70E740481C1C}">
                <a14:useLocalDpi xmlns:a14="http://schemas.microsoft.com/office/drawing/2010/main" val="0"/>
              </a:ext>
            </a:extLst>
          </a:blip>
          <a:srcRect l="-1" t="15111" r="-8055" b="-2844"/>
          <a:stretch/>
        </p:blipFill>
        <p:spPr>
          <a:xfrm>
            <a:off x="1246828" y="643467"/>
            <a:ext cx="9698344"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308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C5C8-0BF2-C67B-7A17-AA8CF3FD3E44}"/>
              </a:ext>
            </a:extLst>
          </p:cNvPr>
          <p:cNvSpPr>
            <a:spLocks noGrp="1"/>
          </p:cNvSpPr>
          <p:nvPr>
            <p:ph type="title"/>
          </p:nvPr>
        </p:nvSpPr>
        <p:spPr/>
        <p:txBody>
          <a:bodyPr/>
          <a:lstStyle/>
          <a:p>
            <a:r>
              <a:rPr lang="en-US" dirty="0"/>
              <a:t>THE ARDUINO UNO MEANING:</a:t>
            </a:r>
          </a:p>
        </p:txBody>
      </p:sp>
      <p:sp>
        <p:nvSpPr>
          <p:cNvPr id="3" name="Content Placeholder 2">
            <a:extLst>
              <a:ext uri="{FF2B5EF4-FFF2-40B4-BE49-F238E27FC236}">
                <a16:creationId xmlns:a16="http://schemas.microsoft.com/office/drawing/2014/main" id="{9205C01D-036E-13F5-DEB1-615514862C7D}"/>
              </a:ext>
            </a:extLst>
          </p:cNvPr>
          <p:cNvSpPr>
            <a:spLocks noGrp="1"/>
          </p:cNvSpPr>
          <p:nvPr>
            <p:ph idx="1"/>
          </p:nvPr>
        </p:nvSpPr>
        <p:spPr>
          <a:xfrm>
            <a:off x="731520" y="1825625"/>
            <a:ext cx="10622280" cy="4888684"/>
          </a:xfrm>
        </p:spPr>
        <p:txBody>
          <a:bodyPr>
            <a:normAutofit lnSpcReduction="10000"/>
          </a:bodyPr>
          <a:lstStyle/>
          <a:p>
            <a:r>
              <a:rPr lang="en-US" b="0" i="0" dirty="0">
                <a:solidFill>
                  <a:srgbClr val="4D5968"/>
                </a:solidFill>
                <a:effectLst/>
                <a:latin typeface="Nunito Sans" pitchFamily="2" charset="0"/>
              </a:rPr>
              <a:t>The Arduino Uno is a type of Arduino board that is provided as an open-source board </a:t>
            </a:r>
          </a:p>
          <a:p>
            <a:r>
              <a:rPr lang="en-US" b="0" i="0" dirty="0">
                <a:solidFill>
                  <a:srgbClr val="4D5968"/>
                </a:solidFill>
                <a:effectLst/>
                <a:latin typeface="Nunito Sans" pitchFamily="2" charset="0"/>
              </a:rPr>
              <a:t>The board is used for electronics projects and used to design the circuit.</a:t>
            </a:r>
          </a:p>
          <a:p>
            <a:r>
              <a:rPr lang="en-US" b="0" i="0" dirty="0">
                <a:solidFill>
                  <a:srgbClr val="4D5968"/>
                </a:solidFill>
                <a:effectLst/>
                <a:latin typeface="Nunito Sans" pitchFamily="2" charset="0"/>
              </a:rPr>
              <a:t>The Arduino UNO is categorized as a microcontroller</a:t>
            </a:r>
          </a:p>
          <a:p>
            <a:r>
              <a:rPr lang="en-US" b="0" i="0" dirty="0">
                <a:solidFill>
                  <a:srgbClr val="4D5968"/>
                </a:solidFill>
                <a:effectLst/>
                <a:latin typeface="Nunito Sans" pitchFamily="2" charset="0"/>
              </a:rPr>
              <a:t>The Arduino Uno contains a set of analog and digital pins that are input and output pins which are used to connect the board to other components. There are a total of fourteen I/O pins placed inboard in which six are analog input pins. The board has a USB connection that can be used to a power supply to the board.</a:t>
            </a:r>
          </a:p>
          <a:p>
            <a:r>
              <a:rPr lang="en-US" b="0" i="0" dirty="0">
                <a:solidFill>
                  <a:srgbClr val="4D5968"/>
                </a:solidFill>
                <a:effectLst/>
                <a:latin typeface="Nunito Sans" pitchFamily="2" charset="0"/>
              </a:rPr>
              <a:t> </a:t>
            </a:r>
          </a:p>
          <a:p>
            <a:endParaRPr lang="en-US" b="0" i="0" dirty="0">
              <a:solidFill>
                <a:srgbClr val="4D5968"/>
              </a:solidFill>
              <a:effectLst/>
              <a:latin typeface="Nunito Sans" pitchFamily="2" charset="0"/>
            </a:endParaRPr>
          </a:p>
          <a:p>
            <a:endParaRPr lang="en-US" dirty="0"/>
          </a:p>
        </p:txBody>
      </p:sp>
    </p:spTree>
    <p:extLst>
      <p:ext uri="{BB962C8B-B14F-4D97-AF65-F5344CB8AC3E}">
        <p14:creationId xmlns:p14="http://schemas.microsoft.com/office/powerpoint/2010/main" val="2207088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circuit board&#10;&#10;Description automatically generated with medium confidence">
            <a:extLst>
              <a:ext uri="{FF2B5EF4-FFF2-40B4-BE49-F238E27FC236}">
                <a16:creationId xmlns:a16="http://schemas.microsoft.com/office/drawing/2014/main" id="{BD1CD900-B32D-D6EF-12D8-186FA173C72E}"/>
              </a:ext>
            </a:extLst>
          </p:cNvPr>
          <p:cNvPicPr>
            <a:picLocks noChangeAspect="1"/>
          </p:cNvPicPr>
          <p:nvPr/>
        </p:nvPicPr>
        <p:blipFill rotWithShape="1">
          <a:blip r:embed="rId2">
            <a:extLst>
              <a:ext uri="{28A0092B-C50C-407E-A947-70E740481C1C}">
                <a14:useLocalDpi xmlns:a14="http://schemas.microsoft.com/office/drawing/2010/main" val="0"/>
              </a:ext>
            </a:extLst>
          </a:blip>
          <a:srcRect t="10929" b="10115"/>
          <a:stretch/>
        </p:blipFill>
        <p:spPr>
          <a:xfrm>
            <a:off x="457200" y="457200"/>
            <a:ext cx="11277600" cy="5943600"/>
          </a:xfrm>
          <a:prstGeom prst="rect">
            <a:avLst/>
          </a:prstGeom>
        </p:spPr>
      </p:pic>
    </p:spTree>
    <p:extLst>
      <p:ext uri="{BB962C8B-B14F-4D97-AF65-F5344CB8AC3E}">
        <p14:creationId xmlns:p14="http://schemas.microsoft.com/office/powerpoint/2010/main" val="4245530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549D4-4F60-4499-5A8B-853D7E8CAF94}"/>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b="1" kern="1200" dirty="0">
                <a:solidFill>
                  <a:srgbClr val="FFFFFF"/>
                </a:solidFill>
                <a:latin typeface="+mj-lt"/>
                <a:ea typeface="+mj-ea"/>
                <a:cs typeface="+mj-cs"/>
              </a:rPr>
              <a:t>Schematics for Arduino Line Follower and Avoidance Robot Car</a:t>
            </a:r>
          </a:p>
        </p:txBody>
      </p:sp>
      <p:pic>
        <p:nvPicPr>
          <p:cNvPr id="7" name="Content Placeholder 6" descr="Diagram, schematic&#10;&#10;Description automatically generated">
            <a:extLst>
              <a:ext uri="{FF2B5EF4-FFF2-40B4-BE49-F238E27FC236}">
                <a16:creationId xmlns:a16="http://schemas.microsoft.com/office/drawing/2014/main" id="{A87EF5D6-FB6A-4F19-E797-5A6350E074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2556" y="643466"/>
            <a:ext cx="6590220" cy="5568739"/>
          </a:xfrm>
          <a:prstGeom prst="rect">
            <a:avLst/>
          </a:prstGeom>
        </p:spPr>
      </p:pic>
    </p:spTree>
    <p:extLst>
      <p:ext uri="{BB962C8B-B14F-4D97-AF65-F5344CB8AC3E}">
        <p14:creationId xmlns:p14="http://schemas.microsoft.com/office/powerpoint/2010/main" val="296586194"/>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automaton&#10;&#10;Description automatically generated">
            <a:extLst>
              <a:ext uri="{FF2B5EF4-FFF2-40B4-BE49-F238E27FC236}">
                <a16:creationId xmlns:a16="http://schemas.microsoft.com/office/drawing/2014/main" id="{74C5E0BA-1541-0F81-7B48-3175EB5939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711" r="2552"/>
          <a:stretch/>
        </p:blipFill>
        <p:spPr>
          <a:xfrm rot="16200000">
            <a:off x="3124200" y="-1855178"/>
            <a:ext cx="5943600" cy="10568357"/>
          </a:xfrm>
          <a:prstGeom prst="rect">
            <a:avLst/>
          </a:prstGeom>
        </p:spPr>
      </p:pic>
    </p:spTree>
    <p:extLst>
      <p:ext uri="{BB962C8B-B14F-4D97-AF65-F5344CB8AC3E}">
        <p14:creationId xmlns:p14="http://schemas.microsoft.com/office/powerpoint/2010/main" val="1197428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ir of glasses on a yellow and white striped surface&#10;&#10;Description automatically generated with low confidence">
            <a:extLst>
              <a:ext uri="{FF2B5EF4-FFF2-40B4-BE49-F238E27FC236}">
                <a16:creationId xmlns:a16="http://schemas.microsoft.com/office/drawing/2014/main" id="{A7F6D4AC-622D-39F9-822C-9CB63FB20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035" y="1986248"/>
            <a:ext cx="5129784" cy="2885503"/>
          </a:xfrm>
          <a:prstGeom prst="rect">
            <a:avLst/>
          </a:prstGeom>
        </p:spPr>
      </p:pic>
      <p:pic>
        <p:nvPicPr>
          <p:cNvPr id="7" name="Picture 6" descr="A pair of glasses on a yellow and white checkered cloth&#10;&#10;Description automatically generated with low confidence">
            <a:extLst>
              <a:ext uri="{FF2B5EF4-FFF2-40B4-BE49-F238E27FC236}">
                <a16:creationId xmlns:a16="http://schemas.microsoft.com/office/drawing/2014/main" id="{112160E7-3DC0-DFE1-AE54-8D7EA6A84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763320" y="864108"/>
            <a:ext cx="2885503" cy="5129784"/>
          </a:xfrm>
          <a:prstGeom prst="rect">
            <a:avLst/>
          </a:prstGeom>
        </p:spPr>
      </p:pic>
    </p:spTree>
    <p:extLst>
      <p:ext uri="{BB962C8B-B14F-4D97-AF65-F5344CB8AC3E}">
        <p14:creationId xmlns:p14="http://schemas.microsoft.com/office/powerpoint/2010/main" val="3414023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electronics&#10;&#10;Description automatically generated">
            <a:extLst>
              <a:ext uri="{FF2B5EF4-FFF2-40B4-BE49-F238E27FC236}">
                <a16:creationId xmlns:a16="http://schemas.microsoft.com/office/drawing/2014/main" id="{AD5123D4-6E76-4A13-40E8-FCE72E151A10}"/>
              </a:ext>
            </a:extLst>
          </p:cNvPr>
          <p:cNvPicPr>
            <a:picLocks noChangeAspect="1"/>
          </p:cNvPicPr>
          <p:nvPr/>
        </p:nvPicPr>
        <p:blipFill rotWithShape="1">
          <a:blip r:embed="rId2">
            <a:extLst>
              <a:ext uri="{28A0092B-C50C-407E-A947-70E740481C1C}">
                <a14:useLocalDpi xmlns:a14="http://schemas.microsoft.com/office/drawing/2010/main" val="0"/>
              </a:ext>
            </a:extLst>
          </a:blip>
          <a:srcRect r="-1" b="21840"/>
          <a:stretch/>
        </p:blipFill>
        <p:spPr>
          <a:xfrm>
            <a:off x="5419264" y="3265080"/>
            <a:ext cx="6129269" cy="3592925"/>
          </a:xfrm>
          <a:prstGeom prst="rect">
            <a:avLst/>
          </a:prstGeom>
        </p:spPr>
      </p:pic>
      <p:pic>
        <p:nvPicPr>
          <p:cNvPr id="8" name="Picture 7" descr="A picture containing electronics, circuit&#10;&#10;Description automatically generated">
            <a:extLst>
              <a:ext uri="{FF2B5EF4-FFF2-40B4-BE49-F238E27FC236}">
                <a16:creationId xmlns:a16="http://schemas.microsoft.com/office/drawing/2014/main" id="{54E524F1-D048-4C35-103C-1B69A1997F84}"/>
              </a:ext>
            </a:extLst>
          </p:cNvPr>
          <p:cNvPicPr>
            <a:picLocks noChangeAspect="1"/>
          </p:cNvPicPr>
          <p:nvPr/>
        </p:nvPicPr>
        <p:blipFill rotWithShape="1">
          <a:blip r:embed="rId3">
            <a:extLst>
              <a:ext uri="{28A0092B-C50C-407E-A947-70E740481C1C}">
                <a14:useLocalDpi xmlns:a14="http://schemas.microsoft.com/office/drawing/2010/main" val="0"/>
              </a:ext>
            </a:extLst>
          </a:blip>
          <a:srcRect t="15126" r="1" b="36541"/>
          <a:stretch/>
        </p:blipFill>
        <p:spPr>
          <a:xfrm>
            <a:off x="643467" y="-5"/>
            <a:ext cx="6082711" cy="3920044"/>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24" name="Rectangle 23">
            <a:extLst>
              <a:ext uri="{FF2B5EF4-FFF2-40B4-BE49-F238E27FC236}">
                <a16:creationId xmlns:a16="http://schemas.microsoft.com/office/drawing/2014/main" id="{E97C36FC-DEAA-4DCA-B0AB-7F9357FA4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045" y="643467"/>
            <a:ext cx="4661488" cy="246074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78C38CD-A630-49FF-8417-6792A2B13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4080063"/>
            <a:ext cx="4614930" cy="2156145"/>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6371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4B29BA8-B10D-C656-4920-C71CAE4E38AA}"/>
              </a:ext>
            </a:extLst>
          </p:cNvPr>
          <p:cNvPicPr>
            <a:picLocks noChangeAspect="1"/>
          </p:cNvPicPr>
          <p:nvPr/>
        </p:nvPicPr>
        <p:blipFill rotWithShape="1">
          <a:blip r:embed="rId2">
            <a:extLst>
              <a:ext uri="{28A0092B-C50C-407E-A947-70E740481C1C}">
                <a14:useLocalDpi xmlns:a14="http://schemas.microsoft.com/office/drawing/2010/main" val="0"/>
              </a:ext>
            </a:extLst>
          </a:blip>
          <a:srcRect r="25"/>
          <a:stretch/>
        </p:blipFill>
        <p:spPr>
          <a:xfrm>
            <a:off x="1141413" y="1844675"/>
            <a:ext cx="5951538" cy="4449763"/>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7" name="Picture 6" descr="A picture containing electronics, circuit&#10;&#10;Description automatically generated">
            <a:extLst>
              <a:ext uri="{FF2B5EF4-FFF2-40B4-BE49-F238E27FC236}">
                <a16:creationId xmlns:a16="http://schemas.microsoft.com/office/drawing/2014/main" id="{EA4EE980-85BC-0102-BF8D-44097D076314}"/>
              </a:ext>
            </a:extLst>
          </p:cNvPr>
          <p:cNvPicPr>
            <a:picLocks noChangeAspect="1"/>
          </p:cNvPicPr>
          <p:nvPr/>
        </p:nvPicPr>
        <p:blipFill rotWithShape="1">
          <a:blip r:embed="rId3">
            <a:extLst>
              <a:ext uri="{28A0092B-C50C-407E-A947-70E740481C1C}">
                <a14:useLocalDpi xmlns:a14="http://schemas.microsoft.com/office/drawing/2010/main" val="0"/>
              </a:ext>
            </a:extLst>
          </a:blip>
          <a:srcRect r="-1" b="14241"/>
          <a:stretch/>
        </p:blipFill>
        <p:spPr>
          <a:xfrm>
            <a:off x="7161213" y="1844675"/>
            <a:ext cx="3884613" cy="4449763"/>
          </a:xfrm>
          <a:custGeom>
            <a:avLst/>
            <a:gdLst/>
            <a:ahLst/>
            <a:cxnLst/>
            <a:rect l="l" t="t" r="r" b="b"/>
            <a:pathLst>
              <a:path w="5997632" h="6858000">
                <a:moveTo>
                  <a:pt x="0" y="0"/>
                </a:moveTo>
                <a:lnTo>
                  <a:pt x="5997632" y="0"/>
                </a:lnTo>
                <a:lnTo>
                  <a:pt x="5997632" y="6858000"/>
                </a:lnTo>
                <a:lnTo>
                  <a:pt x="3178693" y="6858000"/>
                </a:lnTo>
                <a:close/>
              </a:path>
            </a:pathLst>
          </a:custGeom>
        </p:spPr>
      </p:pic>
      <p:sp>
        <p:nvSpPr>
          <p:cNvPr id="2" name="Title 1">
            <a:extLst>
              <a:ext uri="{FF2B5EF4-FFF2-40B4-BE49-F238E27FC236}">
                <a16:creationId xmlns:a16="http://schemas.microsoft.com/office/drawing/2014/main" id="{FA91B247-7AB6-ED47-234E-CBF99DC5D76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Connection with Arduino</a:t>
            </a:r>
          </a:p>
        </p:txBody>
      </p:sp>
    </p:spTree>
    <p:extLst>
      <p:ext uri="{BB962C8B-B14F-4D97-AF65-F5344CB8AC3E}">
        <p14:creationId xmlns:p14="http://schemas.microsoft.com/office/powerpoint/2010/main" val="3659732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BF2F-6B8F-0E49-11BA-AAD7139474B2}"/>
              </a:ext>
            </a:extLst>
          </p:cNvPr>
          <p:cNvSpPr>
            <a:spLocks noGrp="1"/>
          </p:cNvSpPr>
          <p:nvPr>
            <p:ph type="title"/>
          </p:nvPr>
        </p:nvSpPr>
        <p:spPr>
          <a:xfrm>
            <a:off x="838200" y="-208652"/>
            <a:ext cx="10515600" cy="1325563"/>
          </a:xfrm>
        </p:spPr>
        <p:txBody>
          <a:bodyPr/>
          <a:lstStyle/>
          <a:p>
            <a:pPr algn="ctr"/>
            <a:r>
              <a:rPr lang="en-US" b="1" dirty="0"/>
              <a:t>components</a:t>
            </a:r>
          </a:p>
        </p:txBody>
      </p:sp>
      <p:graphicFrame>
        <p:nvGraphicFramePr>
          <p:cNvPr id="4" name="Table 4">
            <a:extLst>
              <a:ext uri="{FF2B5EF4-FFF2-40B4-BE49-F238E27FC236}">
                <a16:creationId xmlns:a16="http://schemas.microsoft.com/office/drawing/2014/main" id="{D7128398-3A0E-75BF-BDC6-896F251F8D17}"/>
              </a:ext>
            </a:extLst>
          </p:cNvPr>
          <p:cNvGraphicFramePr>
            <a:graphicFrameLocks noGrp="1"/>
          </p:cNvGraphicFramePr>
          <p:nvPr>
            <p:ph idx="1"/>
          </p:nvPr>
        </p:nvGraphicFramePr>
        <p:xfrm>
          <a:off x="1389577" y="980131"/>
          <a:ext cx="9205719" cy="5598360"/>
        </p:xfrm>
        <a:graphic>
          <a:graphicData uri="http://schemas.openxmlformats.org/drawingml/2006/table">
            <a:tbl>
              <a:tblPr firstRow="1" bandRow="1">
                <a:tableStyleId>{16D9F66E-5EB9-4882-86FB-DCBF35E3C3E4}</a:tableStyleId>
              </a:tblPr>
              <a:tblGrid>
                <a:gridCol w="9205719">
                  <a:extLst>
                    <a:ext uri="{9D8B030D-6E8A-4147-A177-3AD203B41FA5}">
                      <a16:colId xmlns:a16="http://schemas.microsoft.com/office/drawing/2014/main" val="850504140"/>
                    </a:ext>
                  </a:extLst>
                </a:gridCol>
              </a:tblGrid>
              <a:tr h="933060">
                <a:tc>
                  <a:txBody>
                    <a:bodyPr/>
                    <a:lstStyle/>
                    <a:p>
                      <a:r>
                        <a:rPr lang="en-US" sz="2400" b="0" dirty="0"/>
                        <a:t>Arduino UNO</a:t>
                      </a:r>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29422976"/>
                  </a:ext>
                </a:extLst>
              </a:tr>
              <a:tr h="933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L298N Motor Driver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75351034"/>
                  </a:ext>
                </a:extLst>
              </a:tr>
              <a:tr h="933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4 DC Motors</a:t>
                      </a:r>
                    </a:p>
                    <a:p>
                      <a:endParaRPr lang="en-US" sz="2400" dirty="0"/>
                    </a:p>
                  </a:txBody>
                  <a:tcPr>
                    <a:lnT w="12700" cmpd="sng">
                      <a:noFill/>
                    </a:lnT>
                  </a:tcPr>
                </a:tc>
                <a:extLst>
                  <a:ext uri="{0D108BD9-81ED-4DB2-BD59-A6C34878D82A}">
                    <a16:rowId xmlns:a16="http://schemas.microsoft.com/office/drawing/2014/main" val="3532462445"/>
                  </a:ext>
                </a:extLst>
              </a:tr>
              <a:tr h="933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2 IR Sensor</a:t>
                      </a:r>
                    </a:p>
                    <a:p>
                      <a:endParaRPr lang="en-US" sz="2400" dirty="0"/>
                    </a:p>
                  </a:txBody>
                  <a:tcPr/>
                </a:tc>
                <a:extLst>
                  <a:ext uri="{0D108BD9-81ED-4DB2-BD59-A6C34878D82A}">
                    <a16:rowId xmlns:a16="http://schemas.microsoft.com/office/drawing/2014/main" val="3006475393"/>
                  </a:ext>
                </a:extLst>
              </a:tr>
              <a:tr h="933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7V to 12V Battery holder &amp; switch</a:t>
                      </a:r>
                    </a:p>
                    <a:p>
                      <a:endParaRPr lang="en-US" sz="2400" dirty="0"/>
                    </a:p>
                  </a:txBody>
                  <a:tcPr/>
                </a:tc>
                <a:extLst>
                  <a:ext uri="{0D108BD9-81ED-4DB2-BD59-A6C34878D82A}">
                    <a16:rowId xmlns:a16="http://schemas.microsoft.com/office/drawing/2014/main" val="521682142"/>
                  </a:ext>
                </a:extLst>
              </a:tr>
              <a:tr h="933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t>Ultrasonic Sensor</a:t>
                      </a:r>
                    </a:p>
                    <a:p>
                      <a:endParaRPr lang="en-US" sz="2400" dirty="0"/>
                    </a:p>
                  </a:txBody>
                  <a:tcPr/>
                </a:tc>
                <a:extLst>
                  <a:ext uri="{0D108BD9-81ED-4DB2-BD59-A6C34878D82A}">
                    <a16:rowId xmlns:a16="http://schemas.microsoft.com/office/drawing/2014/main" val="548121960"/>
                  </a:ext>
                </a:extLst>
              </a:tr>
            </a:tbl>
          </a:graphicData>
        </a:graphic>
      </p:graphicFrame>
      <p:pic>
        <p:nvPicPr>
          <p:cNvPr id="7" name="Picture Placeholder 35" descr="A picture containing electronics, engine&#10;&#10;Description automatically generated">
            <a:extLst>
              <a:ext uri="{FF2B5EF4-FFF2-40B4-BE49-F238E27FC236}">
                <a16:creationId xmlns:a16="http://schemas.microsoft.com/office/drawing/2014/main" id="{A0CAF14E-8F98-890C-FE51-B290D04D107F}"/>
              </a:ext>
            </a:extLst>
          </p:cNvPr>
          <p:cNvPicPr>
            <a:picLocks noChangeAspect="1"/>
          </p:cNvPicPr>
          <p:nvPr/>
        </p:nvPicPr>
        <p:blipFill rotWithShape="1">
          <a:blip r:embed="rId2"/>
          <a:srcRect l="21215" t="2543" r="14132" b="5211"/>
          <a:stretch/>
        </p:blipFill>
        <p:spPr>
          <a:xfrm>
            <a:off x="7757455" y="934251"/>
            <a:ext cx="1381232" cy="148397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8" name="Picture 7">
            <a:extLst>
              <a:ext uri="{FF2B5EF4-FFF2-40B4-BE49-F238E27FC236}">
                <a16:creationId xmlns:a16="http://schemas.microsoft.com/office/drawing/2014/main" id="{B4EC1D05-1F15-94E1-D85B-64773F05DA8B}"/>
              </a:ext>
            </a:extLst>
          </p:cNvPr>
          <p:cNvPicPr>
            <a:picLocks noChangeAspect="1"/>
          </p:cNvPicPr>
          <p:nvPr/>
        </p:nvPicPr>
        <p:blipFill>
          <a:blip r:embed="rId3"/>
          <a:stretch>
            <a:fillRect/>
          </a:stretch>
        </p:blipFill>
        <p:spPr>
          <a:xfrm>
            <a:off x="6312182" y="1795264"/>
            <a:ext cx="1381232" cy="1568166"/>
          </a:xfrm>
          <a:prstGeom prst="rect">
            <a:avLst/>
          </a:prstGeom>
        </p:spPr>
      </p:pic>
      <p:pic>
        <p:nvPicPr>
          <p:cNvPr id="9" name="Picture 8">
            <a:extLst>
              <a:ext uri="{FF2B5EF4-FFF2-40B4-BE49-F238E27FC236}">
                <a16:creationId xmlns:a16="http://schemas.microsoft.com/office/drawing/2014/main" id="{B95E5F00-723E-30CB-92E3-AE46BCC2FC4C}"/>
              </a:ext>
            </a:extLst>
          </p:cNvPr>
          <p:cNvPicPr>
            <a:picLocks noChangeAspect="1"/>
          </p:cNvPicPr>
          <p:nvPr/>
        </p:nvPicPr>
        <p:blipFill>
          <a:blip r:embed="rId4"/>
          <a:stretch>
            <a:fillRect/>
          </a:stretch>
        </p:blipFill>
        <p:spPr>
          <a:xfrm>
            <a:off x="7794532" y="2687012"/>
            <a:ext cx="1307078" cy="1483976"/>
          </a:xfrm>
          <a:prstGeom prst="rect">
            <a:avLst/>
          </a:prstGeom>
        </p:spPr>
      </p:pic>
      <p:pic>
        <p:nvPicPr>
          <p:cNvPr id="10" name="Picture Placeholder 41" descr="A picture containing orange&#10;&#10;Description automatically generated">
            <a:extLst>
              <a:ext uri="{FF2B5EF4-FFF2-40B4-BE49-F238E27FC236}">
                <a16:creationId xmlns:a16="http://schemas.microsoft.com/office/drawing/2014/main" id="{B5149D18-4AAF-A386-7A41-FE0FD271079E}"/>
              </a:ext>
            </a:extLst>
          </p:cNvPr>
          <p:cNvPicPr>
            <a:picLocks noChangeAspect="1"/>
          </p:cNvPicPr>
          <p:nvPr/>
        </p:nvPicPr>
        <p:blipFill rotWithShape="1">
          <a:blip r:embed="rId5"/>
          <a:srcRect l="5217" t="22409" r="11859" b="16610"/>
          <a:stretch/>
        </p:blipFill>
        <p:spPr>
          <a:xfrm>
            <a:off x="6301693" y="3520545"/>
            <a:ext cx="1380385" cy="1568167"/>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1" name="Picture Placeholder 43" descr="A picture containing engine&#10;&#10;Description automatically generated">
            <a:extLst>
              <a:ext uri="{FF2B5EF4-FFF2-40B4-BE49-F238E27FC236}">
                <a16:creationId xmlns:a16="http://schemas.microsoft.com/office/drawing/2014/main" id="{E17FE5B7-7F25-57A1-E66D-F29CC12402F7}"/>
              </a:ext>
            </a:extLst>
          </p:cNvPr>
          <p:cNvPicPr>
            <a:picLocks noChangeAspect="1"/>
          </p:cNvPicPr>
          <p:nvPr/>
        </p:nvPicPr>
        <p:blipFill rotWithShape="1">
          <a:blip r:embed="rId6"/>
          <a:srcRect l="1170" t="12179" r="59989" b="29223"/>
          <a:stretch/>
        </p:blipFill>
        <p:spPr>
          <a:xfrm>
            <a:off x="7794532" y="4404158"/>
            <a:ext cx="1381232" cy="1569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12" name="Hexagon 11">
            <a:extLst>
              <a:ext uri="{FF2B5EF4-FFF2-40B4-BE49-F238E27FC236}">
                <a16:creationId xmlns:a16="http://schemas.microsoft.com/office/drawing/2014/main" id="{7662F552-C86F-E7A6-A548-5475959B1F3E}"/>
              </a:ext>
            </a:extLst>
          </p:cNvPr>
          <p:cNvSpPr/>
          <p:nvPr/>
        </p:nvSpPr>
        <p:spPr>
          <a:xfrm rot="1680091">
            <a:off x="6287715" y="5309829"/>
            <a:ext cx="1468877" cy="1278171"/>
          </a:xfrm>
          <a:prstGeom prst="hexagon">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03998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in)">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988CAF-68AF-7925-CCD0-0B9482124979}"/>
              </a:ext>
            </a:extLst>
          </p:cNvPr>
          <p:cNvSpPr>
            <a:spLocks noGrp="1"/>
          </p:cNvSpPr>
          <p:nvPr>
            <p:ph type="ctrTitle"/>
          </p:nvPr>
        </p:nvSpPr>
        <p:spPr>
          <a:xfrm>
            <a:off x="7464614" y="1783959"/>
            <a:ext cx="4087306" cy="2889114"/>
          </a:xfrm>
        </p:spPr>
        <p:txBody>
          <a:bodyPr anchor="b">
            <a:normAutofit/>
          </a:bodyPr>
          <a:lstStyle/>
          <a:p>
            <a:pPr algn="l"/>
            <a:r>
              <a:rPr lang="en-US" sz="5400"/>
              <a:t>THE VOLTAGE OF BATTERY :</a:t>
            </a:r>
          </a:p>
        </p:txBody>
      </p:sp>
      <p:sp>
        <p:nvSpPr>
          <p:cNvPr id="3" name="Subtitle 2">
            <a:extLst>
              <a:ext uri="{FF2B5EF4-FFF2-40B4-BE49-F238E27FC236}">
                <a16:creationId xmlns:a16="http://schemas.microsoft.com/office/drawing/2014/main" id="{379A8177-8EC3-04D4-C257-4CA903F02C3B}"/>
              </a:ext>
            </a:extLst>
          </p:cNvPr>
          <p:cNvSpPr>
            <a:spLocks noGrp="1"/>
          </p:cNvSpPr>
          <p:nvPr>
            <p:ph type="subTitle" idx="1"/>
          </p:nvPr>
        </p:nvSpPr>
        <p:spPr>
          <a:xfrm>
            <a:off x="7464612" y="4750893"/>
            <a:ext cx="4087305" cy="1804019"/>
          </a:xfrm>
        </p:spPr>
        <p:txBody>
          <a:bodyPr anchor="t">
            <a:noAutofit/>
          </a:bodyPr>
          <a:lstStyle/>
          <a:p>
            <a:pPr algn="l"/>
            <a:r>
              <a:rPr lang="en-US" sz="1100" dirty="0"/>
              <a:t>The battery give 12 volt ,</a:t>
            </a:r>
          </a:p>
          <a:p>
            <a:pPr algn="l"/>
            <a:r>
              <a:rPr lang="en-US" sz="1100" dirty="0"/>
              <a:t>It distributed by parallel way ,</a:t>
            </a:r>
          </a:p>
          <a:p>
            <a:pPr algn="l"/>
            <a:r>
              <a:rPr lang="en-US" sz="1100" dirty="0"/>
              <a:t>The Arduino , IR sensors &amp; ultra sonic sensor (USS) take 5 volt from motor driver by the parallel way</a:t>
            </a:r>
          </a:p>
          <a:p>
            <a:pPr algn="l"/>
            <a:r>
              <a:rPr lang="en-US" sz="1100" dirty="0"/>
              <a:t> the 4 DC motors take 7 volt &amp; the motors can work on </a:t>
            </a:r>
            <a:r>
              <a:rPr lang="da-DK" sz="1100" b="0" i="0" dirty="0">
                <a:effectLst/>
                <a:latin typeface="Work Sans" panose="020B0604020202020204" pitchFamily="2" charset="0"/>
              </a:rPr>
              <a:t>3 , 4.5 , 5 &amp; 12 Vdc By serial way</a:t>
            </a:r>
            <a:endParaRPr lang="en-US" sz="1100" dirty="0"/>
          </a:p>
          <a:p>
            <a:pPr algn="l"/>
            <a:r>
              <a:rPr lang="en-US" sz="1100" dirty="0"/>
              <a:t>We can manipulate on voltage of motors using pulse width modulation.</a:t>
            </a:r>
          </a:p>
          <a:p>
            <a:pPr algn="l"/>
            <a:r>
              <a:rPr lang="en-US" sz="1100" dirty="0"/>
              <a:t> </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Multi-colour batteries">
            <a:extLst>
              <a:ext uri="{FF2B5EF4-FFF2-40B4-BE49-F238E27FC236}">
                <a16:creationId xmlns:a16="http://schemas.microsoft.com/office/drawing/2014/main" id="{2E71E1D2-D0FA-5885-1D88-E001F8D78269}"/>
              </a:ext>
            </a:extLst>
          </p:cNvPr>
          <p:cNvPicPr>
            <a:picLocks noChangeAspect="1"/>
          </p:cNvPicPr>
          <p:nvPr/>
        </p:nvPicPr>
        <p:blipFill rotWithShape="1">
          <a:blip r:embed="rId2"/>
          <a:srcRect l="22878" r="871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606005322"/>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Data concept">
            <a:extLst>
              <a:ext uri="{FF2B5EF4-FFF2-40B4-BE49-F238E27FC236}">
                <a16:creationId xmlns:a16="http://schemas.microsoft.com/office/drawing/2014/main" id="{9DA238BF-B1C8-C4BA-EB31-952BAE23A03B}"/>
              </a:ext>
            </a:extLst>
          </p:cNvPr>
          <p:cNvPicPr>
            <a:picLocks noChangeAspect="1"/>
          </p:cNvPicPr>
          <p:nvPr/>
        </p:nvPicPr>
        <p:blipFill rotWithShape="1">
          <a:blip r:embed="rId2"/>
          <a:srcRect l="12775" t="9091" r="16459" b="1"/>
          <a:stretch/>
        </p:blipFill>
        <p:spPr>
          <a:xfrm>
            <a:off x="20" y="1302606"/>
            <a:ext cx="4413566" cy="4252313"/>
          </a:xfrm>
          <a:custGeom>
            <a:avLst/>
            <a:gdLst/>
            <a:ahLst/>
            <a:cxnLst/>
            <a:rect l="l" t="t" r="r" b="b"/>
            <a:pathLst>
              <a:path w="4413586" h="4252313">
                <a:moveTo>
                  <a:pt x="0" y="0"/>
                </a:moveTo>
                <a:lnTo>
                  <a:pt x="2062856" y="0"/>
                </a:lnTo>
                <a:lnTo>
                  <a:pt x="2063084" y="493"/>
                </a:lnTo>
                <a:lnTo>
                  <a:pt x="2450944" y="493"/>
                </a:lnTo>
                <a:lnTo>
                  <a:pt x="4413586" y="4252313"/>
                </a:lnTo>
                <a:lnTo>
                  <a:pt x="388087" y="4252313"/>
                </a:lnTo>
                <a:lnTo>
                  <a:pt x="388087" y="4251820"/>
                </a:lnTo>
                <a:lnTo>
                  <a:pt x="0" y="4251820"/>
                </a:lnTo>
                <a:close/>
              </a:path>
            </a:pathLst>
          </a:custGeom>
        </p:spPr>
      </p:pic>
      <p:sp>
        <p:nvSpPr>
          <p:cNvPr id="14" name="Freeform: Shape 8">
            <a:extLst>
              <a:ext uri="{FF2B5EF4-FFF2-40B4-BE49-F238E27FC236}">
                <a16:creationId xmlns:a16="http://schemas.microsoft.com/office/drawing/2014/main" id="{0CBF71E6-C54A-4E15-90AD-354C394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65697" y="1303083"/>
            <a:ext cx="9226303" cy="4251821"/>
          </a:xfrm>
          <a:custGeom>
            <a:avLst/>
            <a:gdLst>
              <a:gd name="connsiteX0" fmla="*/ 0 w 9226303"/>
              <a:gd name="connsiteY0" fmla="*/ 0 h 4251821"/>
              <a:gd name="connsiteX1" fmla="*/ 9226303 w 9226303"/>
              <a:gd name="connsiteY1" fmla="*/ 0 h 4251821"/>
              <a:gd name="connsiteX2" fmla="*/ 7263661 w 9226303"/>
              <a:gd name="connsiteY2" fmla="*/ 4251821 h 4251821"/>
              <a:gd name="connsiteX3" fmla="*/ 0 w 9226303"/>
              <a:gd name="connsiteY3" fmla="*/ 4251821 h 4251821"/>
            </a:gdLst>
            <a:ahLst/>
            <a:cxnLst>
              <a:cxn ang="0">
                <a:pos x="connsiteX0" y="connsiteY0"/>
              </a:cxn>
              <a:cxn ang="0">
                <a:pos x="connsiteX1" y="connsiteY1"/>
              </a:cxn>
              <a:cxn ang="0">
                <a:pos x="connsiteX2" y="connsiteY2"/>
              </a:cxn>
              <a:cxn ang="0">
                <a:pos x="connsiteX3" y="connsiteY3"/>
              </a:cxn>
            </a:cxnLst>
            <a:rect l="l" t="t" r="r" b="b"/>
            <a:pathLst>
              <a:path w="9226303" h="4251821">
                <a:moveTo>
                  <a:pt x="0" y="0"/>
                </a:moveTo>
                <a:lnTo>
                  <a:pt x="9226303" y="0"/>
                </a:lnTo>
                <a:lnTo>
                  <a:pt x="7263661" y="4251821"/>
                </a:lnTo>
                <a:lnTo>
                  <a:pt x="0" y="425182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3" name="Subtitle 2">
            <a:extLst>
              <a:ext uri="{FF2B5EF4-FFF2-40B4-BE49-F238E27FC236}">
                <a16:creationId xmlns:a16="http://schemas.microsoft.com/office/drawing/2014/main" id="{FC26A56E-B264-2AFC-66C0-F89101BD3C0F}"/>
              </a:ext>
            </a:extLst>
          </p:cNvPr>
          <p:cNvSpPr>
            <a:spLocks noGrp="1"/>
          </p:cNvSpPr>
          <p:nvPr>
            <p:ph type="subTitle" idx="1"/>
          </p:nvPr>
        </p:nvSpPr>
        <p:spPr>
          <a:xfrm>
            <a:off x="5326912" y="3863697"/>
            <a:ext cx="6029936" cy="911117"/>
          </a:xfrm>
        </p:spPr>
        <p:txBody>
          <a:bodyPr>
            <a:normAutofit/>
          </a:bodyPr>
          <a:lstStyle/>
          <a:p>
            <a:pPr algn="l"/>
            <a:endParaRPr lang="en-US" sz="2000">
              <a:solidFill>
                <a:srgbClr val="FFFFFF"/>
              </a:solidFill>
            </a:endParaRPr>
          </a:p>
        </p:txBody>
      </p:sp>
      <p:sp>
        <p:nvSpPr>
          <p:cNvPr id="2" name="Title 1">
            <a:extLst>
              <a:ext uri="{FF2B5EF4-FFF2-40B4-BE49-F238E27FC236}">
                <a16:creationId xmlns:a16="http://schemas.microsoft.com/office/drawing/2014/main" id="{A6322E02-4182-1C5C-A161-F619844C9B18}"/>
              </a:ext>
            </a:extLst>
          </p:cNvPr>
          <p:cNvSpPr>
            <a:spLocks noGrp="1"/>
          </p:cNvSpPr>
          <p:nvPr>
            <p:ph type="ctrTitle"/>
          </p:nvPr>
        </p:nvSpPr>
        <p:spPr>
          <a:xfrm>
            <a:off x="4978589" y="1828800"/>
            <a:ext cx="6378259" cy="2027941"/>
          </a:xfrm>
        </p:spPr>
        <p:txBody>
          <a:bodyPr>
            <a:normAutofit/>
          </a:bodyPr>
          <a:lstStyle/>
          <a:p>
            <a:pPr algn="l"/>
            <a:r>
              <a:rPr lang="en-US" dirty="0">
                <a:solidFill>
                  <a:srgbClr val="FFFFFF"/>
                </a:solidFill>
              </a:rPr>
              <a:t>Code</a:t>
            </a:r>
          </a:p>
        </p:txBody>
      </p:sp>
    </p:spTree>
    <p:extLst>
      <p:ext uri="{BB962C8B-B14F-4D97-AF65-F5344CB8AC3E}">
        <p14:creationId xmlns:p14="http://schemas.microsoft.com/office/powerpoint/2010/main" val="298010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7C1173-1BFC-F6FB-C797-C56930BBF1A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Identifying robot pins and parameters</a:t>
            </a:r>
          </a:p>
        </p:txBody>
      </p:sp>
      <p:pic>
        <p:nvPicPr>
          <p:cNvPr id="5" name="Content Placeholder 4" descr="Text&#10;&#10;Description automatically generated">
            <a:extLst>
              <a:ext uri="{FF2B5EF4-FFF2-40B4-BE49-F238E27FC236}">
                <a16:creationId xmlns:a16="http://schemas.microsoft.com/office/drawing/2014/main" id="{A0237C7D-AD02-FB70-2B28-A6D2414DD2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1270308"/>
            <a:ext cx="7225748" cy="4317384"/>
          </a:xfrm>
          <a:prstGeom prst="rect">
            <a:avLst/>
          </a:prstGeom>
        </p:spPr>
      </p:pic>
    </p:spTree>
    <p:extLst>
      <p:ext uri="{BB962C8B-B14F-4D97-AF65-F5344CB8AC3E}">
        <p14:creationId xmlns:p14="http://schemas.microsoft.com/office/powerpoint/2010/main" val="265100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84AADD-AA1D-6C5A-C86B-C1F10AA8393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Initializing the mode of pins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a:extLst>
              <a:ext uri="{FF2B5EF4-FFF2-40B4-BE49-F238E27FC236}">
                <a16:creationId xmlns:a16="http://schemas.microsoft.com/office/drawing/2014/main" id="{04D1889A-3C36-34A1-B2A9-677288E2E1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402" y="2509911"/>
            <a:ext cx="10520097" cy="3997637"/>
          </a:xfrm>
          <a:prstGeom prst="rect">
            <a:avLst/>
          </a:prstGeom>
        </p:spPr>
      </p:pic>
    </p:spTree>
    <p:extLst>
      <p:ext uri="{BB962C8B-B14F-4D97-AF65-F5344CB8AC3E}">
        <p14:creationId xmlns:p14="http://schemas.microsoft.com/office/powerpoint/2010/main" val="2984645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24AE7-CE07-3FCB-487F-841663CD76C1}"/>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Identifying robot logic and actions</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a:extLst>
              <a:ext uri="{FF2B5EF4-FFF2-40B4-BE49-F238E27FC236}">
                <a16:creationId xmlns:a16="http://schemas.microsoft.com/office/drawing/2014/main" id="{74CF1328-FAF8-562C-52BB-007B125E89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22" y="739740"/>
            <a:ext cx="6553545" cy="5188450"/>
          </a:xfrm>
          <a:prstGeom prst="rect">
            <a:avLst/>
          </a:prstGeom>
        </p:spPr>
      </p:pic>
    </p:spTree>
    <p:extLst>
      <p:ext uri="{BB962C8B-B14F-4D97-AF65-F5344CB8AC3E}">
        <p14:creationId xmlns:p14="http://schemas.microsoft.com/office/powerpoint/2010/main" val="3732983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08528C-6447-31D9-733C-441E28BAD1B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Robot movement functions</a:t>
            </a:r>
          </a:p>
        </p:txBody>
      </p:sp>
      <p:pic>
        <p:nvPicPr>
          <p:cNvPr id="5" name="Content Placeholder 4" descr="Text&#10;&#10;Description automatically generated">
            <a:extLst>
              <a:ext uri="{FF2B5EF4-FFF2-40B4-BE49-F238E27FC236}">
                <a16:creationId xmlns:a16="http://schemas.microsoft.com/office/drawing/2014/main" id="{FD5A2F2C-20C3-52E2-CCBD-235871BE84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918976"/>
            <a:ext cx="6780700" cy="5017718"/>
          </a:xfrm>
          <a:prstGeom prst="rect">
            <a:avLst/>
          </a:prstGeom>
        </p:spPr>
      </p:pic>
    </p:spTree>
    <p:extLst>
      <p:ext uri="{BB962C8B-B14F-4D97-AF65-F5344CB8AC3E}">
        <p14:creationId xmlns:p14="http://schemas.microsoft.com/office/powerpoint/2010/main" val="2951420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18" name="Freeform: Shape 17">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EAC11E6B-4A67-07C3-BAAD-0468E7B30D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668" y="643469"/>
            <a:ext cx="5926661" cy="5571062"/>
          </a:xfrm>
          <a:prstGeom prst="rect">
            <a:avLst/>
          </a:prstGeom>
        </p:spPr>
      </p:pic>
      <p:sp>
        <p:nvSpPr>
          <p:cNvPr id="7" name="TextBox 6">
            <a:extLst>
              <a:ext uri="{FF2B5EF4-FFF2-40B4-BE49-F238E27FC236}">
                <a16:creationId xmlns:a16="http://schemas.microsoft.com/office/drawing/2014/main" id="{F5D9D8C3-1D09-A5E7-B5B3-47AFAF0EAFE4}"/>
              </a:ext>
            </a:extLst>
          </p:cNvPr>
          <p:cNvSpPr txBox="1"/>
          <p:nvPr/>
        </p:nvSpPr>
        <p:spPr>
          <a:xfrm>
            <a:off x="8016641" y="2286000"/>
            <a:ext cx="3410309"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tx1">
                    <a:alpha val="60000"/>
                  </a:schemeClr>
                </a:solidFill>
              </a:rPr>
              <a:t>analogWrite' function connects to pmw pins in the arduino and it controls the width of the pulse comes from that  pins so that we can control the motors speed </a:t>
            </a:r>
          </a:p>
        </p:txBody>
      </p:sp>
    </p:spTree>
    <p:extLst>
      <p:ext uri="{BB962C8B-B14F-4D97-AF65-F5344CB8AC3E}">
        <p14:creationId xmlns:p14="http://schemas.microsoft.com/office/powerpoint/2010/main" val="2705885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D2087A2D-770B-BDBF-061D-25C0B187A5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EECD6-EA07-D1F6-B844-2C0903EB2FB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Let’s see Examples</a:t>
            </a:r>
          </a:p>
        </p:txBody>
      </p:sp>
      <p:sp>
        <p:nvSpPr>
          <p:cNvPr id="3" name="Subtitle 2">
            <a:extLst>
              <a:ext uri="{FF2B5EF4-FFF2-40B4-BE49-F238E27FC236}">
                <a16:creationId xmlns:a16="http://schemas.microsoft.com/office/drawing/2014/main" id="{D646D63D-5CDD-C673-DF9C-EC922EA83236}"/>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246072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8-29 at 11.23.54 PM">
            <a:hlinkClick r:id="" action="ppaction://media"/>
            <a:extLst>
              <a:ext uri="{FF2B5EF4-FFF2-40B4-BE49-F238E27FC236}">
                <a16:creationId xmlns:a16="http://schemas.microsoft.com/office/drawing/2014/main" id="{9F1C62B5-2C5C-DF5F-09AD-A2F5931417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60888" y="595313"/>
            <a:ext cx="3070225" cy="5581650"/>
          </a:xfrm>
        </p:spPr>
      </p:pic>
    </p:spTree>
    <p:extLst>
      <p:ext uri="{BB962C8B-B14F-4D97-AF65-F5344CB8AC3E}">
        <p14:creationId xmlns:p14="http://schemas.microsoft.com/office/powerpoint/2010/main" val="419298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WhatsApp Video 2022-08-30 at 8.28.10 PM">
            <a:hlinkClick r:id="" action="ppaction://media"/>
            <a:extLst>
              <a:ext uri="{FF2B5EF4-FFF2-40B4-BE49-F238E27FC236}">
                <a16:creationId xmlns:a16="http://schemas.microsoft.com/office/drawing/2014/main" id="{384FF379-8DEB-BEF7-CA17-329494FBC3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92726" y="457200"/>
            <a:ext cx="10806548" cy="5943600"/>
          </a:xfrm>
          <a:prstGeom prst="rect">
            <a:avLst/>
          </a:prstGeom>
        </p:spPr>
      </p:pic>
    </p:spTree>
    <p:extLst>
      <p:ext uri="{BB962C8B-B14F-4D97-AF65-F5344CB8AC3E}">
        <p14:creationId xmlns:p14="http://schemas.microsoft.com/office/powerpoint/2010/main" val="217776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583E3-FE14-559E-88B8-A4C1A50B5EFD}"/>
              </a:ext>
            </a:extLst>
          </p:cNvPr>
          <p:cNvSpPr>
            <a:spLocks noGrp="1"/>
          </p:cNvSpPr>
          <p:nvPr>
            <p:ph type="ctrTitle"/>
          </p:nvPr>
        </p:nvSpPr>
        <p:spPr>
          <a:xfrm>
            <a:off x="7464614" y="1783959"/>
            <a:ext cx="4087306" cy="2889114"/>
          </a:xfrm>
        </p:spPr>
        <p:txBody>
          <a:bodyPr anchor="b">
            <a:normAutofit/>
          </a:bodyPr>
          <a:lstStyle/>
          <a:p>
            <a:pPr algn="l"/>
            <a:r>
              <a:rPr lang="en-US" sz="5400" dirty="0"/>
              <a:t>Motors</a:t>
            </a:r>
            <a:br>
              <a:rPr lang="en-US" sz="5400" dirty="0"/>
            </a:br>
            <a:endParaRPr lang="en-US" sz="5400" dirty="0"/>
          </a:p>
        </p:txBody>
      </p:sp>
      <p:sp>
        <p:nvSpPr>
          <p:cNvPr id="3" name="Subtitle 2">
            <a:extLst>
              <a:ext uri="{FF2B5EF4-FFF2-40B4-BE49-F238E27FC236}">
                <a16:creationId xmlns:a16="http://schemas.microsoft.com/office/drawing/2014/main" id="{26810A30-103E-A057-1D29-64E89F76C26B}"/>
              </a:ext>
            </a:extLst>
          </p:cNvPr>
          <p:cNvSpPr>
            <a:spLocks noGrp="1"/>
          </p:cNvSpPr>
          <p:nvPr>
            <p:ph type="subTitle" idx="1"/>
          </p:nvPr>
        </p:nvSpPr>
        <p:spPr>
          <a:xfrm>
            <a:off x="7464612" y="4750893"/>
            <a:ext cx="4087305" cy="1147863"/>
          </a:xfrm>
        </p:spPr>
        <p:txBody>
          <a:bodyPr anchor="t">
            <a:normAutofit/>
          </a:bodyPr>
          <a:lstStyle/>
          <a:p>
            <a:pPr algn="l"/>
            <a:endParaRPr lang="en-US" sz="200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metal dumbell">
            <a:extLst>
              <a:ext uri="{FF2B5EF4-FFF2-40B4-BE49-F238E27FC236}">
                <a16:creationId xmlns:a16="http://schemas.microsoft.com/office/drawing/2014/main" id="{BEEAAD07-9527-4DF0-A841-98D7790DDB70}"/>
              </a:ext>
            </a:extLst>
          </p:cNvPr>
          <p:cNvPicPr>
            <a:picLocks noChangeAspect="1"/>
          </p:cNvPicPr>
          <p:nvPr/>
        </p:nvPicPr>
        <p:blipFill rotWithShape="1">
          <a:blip r:embed="rId2"/>
          <a:srcRect r="-1" b="43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4712530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0C52C-33E0-BD99-D354-8B41EBF9A386}"/>
              </a:ext>
            </a:extLst>
          </p:cNvPr>
          <p:cNvSpPr>
            <a:spLocks noGrp="1"/>
          </p:cNvSpPr>
          <p:nvPr>
            <p:ph type="title"/>
          </p:nvPr>
        </p:nvSpPr>
        <p:spPr>
          <a:xfrm>
            <a:off x="804672" y="802955"/>
            <a:ext cx="4766330" cy="1454051"/>
          </a:xfrm>
        </p:spPr>
        <p:txBody>
          <a:bodyPr>
            <a:normAutofit/>
          </a:bodyPr>
          <a:lstStyle/>
          <a:p>
            <a:r>
              <a:rPr lang="en-US" sz="3600">
                <a:solidFill>
                  <a:schemeClr val="tx2"/>
                </a:solidFill>
              </a:rPr>
              <a:t>Motors</a:t>
            </a:r>
          </a:p>
        </p:txBody>
      </p:sp>
      <p:sp>
        <p:nvSpPr>
          <p:cNvPr id="3" name="Content Placeholder 2">
            <a:extLst>
              <a:ext uri="{FF2B5EF4-FFF2-40B4-BE49-F238E27FC236}">
                <a16:creationId xmlns:a16="http://schemas.microsoft.com/office/drawing/2014/main" id="{25A7DA77-8C7F-0D97-F4EB-42E053A376CB}"/>
              </a:ext>
            </a:extLst>
          </p:cNvPr>
          <p:cNvSpPr>
            <a:spLocks noGrp="1"/>
          </p:cNvSpPr>
          <p:nvPr>
            <p:ph idx="1"/>
          </p:nvPr>
        </p:nvSpPr>
        <p:spPr>
          <a:xfrm>
            <a:off x="804672" y="2421683"/>
            <a:ext cx="4765949" cy="3353476"/>
          </a:xfrm>
        </p:spPr>
        <p:txBody>
          <a:bodyPr anchor="t">
            <a:noAutofit/>
          </a:bodyPr>
          <a:lstStyle/>
          <a:p>
            <a:r>
              <a:rPr lang="en-US" sz="1800" b="0" i="0" u="none" strike="noStrike" baseline="0" dirty="0">
                <a:solidFill>
                  <a:schemeClr val="tx2"/>
                </a:solidFill>
                <a:latin typeface="3"/>
              </a:rPr>
              <a:t>Basic principle An electric motor is a </a:t>
            </a:r>
            <a:r>
              <a:rPr lang="en-US" sz="1800" b="1" i="0" u="none" strike="noStrike" baseline="0" dirty="0">
                <a:solidFill>
                  <a:schemeClr val="tx2"/>
                </a:solidFill>
                <a:latin typeface="4"/>
              </a:rPr>
              <a:t>device converting electrical energy into mechanical energy </a:t>
            </a:r>
            <a:r>
              <a:rPr lang="en-US" sz="1800" b="0" i="0" u="none" strike="noStrike" baseline="0" dirty="0">
                <a:solidFill>
                  <a:schemeClr val="tx2"/>
                </a:solidFill>
                <a:latin typeface="3"/>
              </a:rPr>
              <a:t>(generally a torque), by manipulating in </a:t>
            </a:r>
            <a:r>
              <a:rPr lang="en-US" sz="1800" b="1" i="0" u="none" strike="noStrike" baseline="0" dirty="0">
                <a:solidFill>
                  <a:schemeClr val="tx2"/>
                </a:solidFill>
                <a:latin typeface="4"/>
              </a:rPr>
              <a:t>magnetic field.</a:t>
            </a:r>
          </a:p>
          <a:p>
            <a:pPr marL="0" indent="0">
              <a:buNone/>
            </a:pPr>
            <a:r>
              <a:rPr lang="en-US" sz="1800" b="0" i="0" u="none" strike="noStrike" baseline="0" dirty="0">
                <a:solidFill>
                  <a:schemeClr val="tx2"/>
                </a:solidFill>
                <a:latin typeface="3"/>
              </a:rPr>
              <a:t>Two strong magnets, that can be of any type either it is a horseshoe magnet or the bar magnets. They are used to provide a strong magnetic field. </a:t>
            </a:r>
          </a:p>
          <a:p>
            <a:pPr marL="0" indent="0">
              <a:buNone/>
            </a:pPr>
            <a:r>
              <a:rPr lang="en-US" sz="1800" b="0" i="0" u="none" strike="noStrike" baseline="0" dirty="0">
                <a:solidFill>
                  <a:schemeClr val="tx2"/>
                </a:solidFill>
                <a:latin typeface="3"/>
              </a:rPr>
              <a:t>Split rings are used to rotate the rectangular coil. </a:t>
            </a:r>
          </a:p>
          <a:p>
            <a:pPr marL="0" indent="0">
              <a:buNone/>
            </a:pPr>
            <a:r>
              <a:rPr lang="en-US" sz="1800" b="0" i="0" u="none" strike="noStrike" baseline="0" dirty="0">
                <a:solidFill>
                  <a:schemeClr val="tx2"/>
                </a:solidFill>
                <a:latin typeface="3"/>
              </a:rPr>
              <a:t>We will use DC current because we have DC volt battery, to be specific we will use gear motor</a:t>
            </a:r>
          </a:p>
          <a:p>
            <a:pPr marL="0" indent="0">
              <a:buNone/>
            </a:pPr>
            <a:endParaRPr lang="en-US" sz="1800" b="0" i="0" u="none" strike="noStrike" baseline="0" dirty="0">
              <a:solidFill>
                <a:schemeClr val="tx2"/>
              </a:solidFill>
              <a:latin typeface="3"/>
            </a:endParaRPr>
          </a:p>
          <a:p>
            <a:pPr marL="0" indent="0">
              <a:buNone/>
            </a:pPr>
            <a:r>
              <a:rPr lang="en-US" sz="1800" b="0" i="0" u="none" strike="noStrike" baseline="0" dirty="0">
                <a:solidFill>
                  <a:schemeClr val="tx2"/>
                </a:solidFill>
                <a:latin typeface="3"/>
              </a:rPr>
              <a:t> </a:t>
            </a:r>
          </a:p>
          <a:p>
            <a:endParaRPr lang="en-US" sz="1800" dirty="0">
              <a:solidFill>
                <a:schemeClr val="tx2"/>
              </a:solidFill>
            </a:endParaRP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close-up of a mouse&#10;&#10;Description automatically generated with medium confidence">
            <a:extLst>
              <a:ext uri="{FF2B5EF4-FFF2-40B4-BE49-F238E27FC236}">
                <a16:creationId xmlns:a16="http://schemas.microsoft.com/office/drawing/2014/main" id="{69C868C6-6CBC-C9B0-7EBC-00A71B9C0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392" y="2499950"/>
            <a:ext cx="4142232" cy="2781644"/>
          </a:xfrm>
          <a:prstGeom prst="rect">
            <a:avLst/>
          </a:prstGeom>
        </p:spPr>
      </p:pic>
    </p:spTree>
    <p:extLst>
      <p:ext uri="{BB962C8B-B14F-4D97-AF65-F5344CB8AC3E}">
        <p14:creationId xmlns:p14="http://schemas.microsoft.com/office/powerpoint/2010/main" val="3458277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3C4D6D-C2A6-8F21-9F68-1F152A645639}"/>
              </a:ext>
            </a:extLst>
          </p:cNvPr>
          <p:cNvSpPr>
            <a:spLocks noGrp="1"/>
          </p:cNvSpPr>
          <p:nvPr>
            <p:ph type="title"/>
          </p:nvPr>
        </p:nvSpPr>
        <p:spPr>
          <a:xfrm>
            <a:off x="9093496" y="618681"/>
            <a:ext cx="2613872" cy="4794567"/>
          </a:xfrm>
        </p:spPr>
        <p:txBody>
          <a:bodyPr vert="horz" lIns="91440" tIns="45720" rIns="91440" bIns="45720" rtlCol="0" anchor="ctr">
            <a:normAutofit/>
          </a:bodyPr>
          <a:lstStyle/>
          <a:p>
            <a:br>
              <a:rPr lang="en-US" sz="3600">
                <a:solidFill>
                  <a:srgbClr val="FFFFFF"/>
                </a:solidFill>
              </a:rPr>
            </a:br>
            <a:r>
              <a:rPr lang="en-US" sz="3600">
                <a:solidFill>
                  <a:srgbClr val="FFFFFF"/>
                </a:solidFill>
              </a:rPr>
              <a:t>Types of Motors  </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6292F8BE-560E-B22A-126F-D9C12055AA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701" b="3677"/>
          <a:stretch/>
        </p:blipFill>
        <p:spPr>
          <a:xfrm>
            <a:off x="976251" y="942538"/>
            <a:ext cx="7163222" cy="4808332"/>
          </a:xfrm>
          <a:prstGeom prst="rect">
            <a:avLst/>
          </a:prstGeom>
          <a:effectLst/>
        </p:spPr>
      </p:pic>
    </p:spTree>
    <p:extLst>
      <p:ext uri="{BB962C8B-B14F-4D97-AF65-F5344CB8AC3E}">
        <p14:creationId xmlns:p14="http://schemas.microsoft.com/office/powerpoint/2010/main" val="4058415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ack of machine gears focusing on one gear">
            <a:extLst>
              <a:ext uri="{FF2B5EF4-FFF2-40B4-BE49-F238E27FC236}">
                <a16:creationId xmlns:a16="http://schemas.microsoft.com/office/drawing/2014/main" id="{5866449E-DF5A-C293-D3EF-E8D4640F4173}"/>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3DD47F4-68BD-8B57-9E45-5092B1BE7402}"/>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How can we choose a Motor?</a:t>
            </a:r>
          </a:p>
        </p:txBody>
      </p:sp>
      <p:cxnSp>
        <p:nvCxnSpPr>
          <p:cNvPr id="11"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AA62A1-068C-A4C8-21F4-BCADE7A55D9F}"/>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They are a several things to take in consideration </a:t>
            </a:r>
            <a:endParaRPr lang="en-US" sz="2000" b="0" i="0" u="none" strike="noStrike" baseline="0" dirty="0">
              <a:solidFill>
                <a:srgbClr val="FFFFFF"/>
              </a:solidFill>
              <a:latin typeface="4"/>
            </a:endParaRPr>
          </a:p>
          <a:p>
            <a:r>
              <a:rPr lang="en-US" sz="2000" b="1" i="0" u="none" strike="noStrike" baseline="0" dirty="0">
                <a:solidFill>
                  <a:srgbClr val="FFFFFF"/>
                </a:solidFill>
                <a:latin typeface="4"/>
              </a:rPr>
              <a:t>Design Requirements </a:t>
            </a:r>
            <a:endParaRPr lang="en-US" sz="2000" b="0" i="0" u="none" strike="noStrike" baseline="0" dirty="0">
              <a:solidFill>
                <a:srgbClr val="FFFFFF"/>
              </a:solidFill>
              <a:latin typeface="4"/>
            </a:endParaRPr>
          </a:p>
          <a:p>
            <a:r>
              <a:rPr lang="en-US" sz="2000" b="1" i="0" u="none" strike="noStrike" baseline="0" dirty="0">
                <a:solidFill>
                  <a:srgbClr val="FFFFFF"/>
                </a:solidFill>
                <a:latin typeface="4"/>
              </a:rPr>
              <a:t>Design Calculations </a:t>
            </a:r>
            <a:endParaRPr lang="en-US" sz="2000" b="0" i="0" u="none" strike="noStrike" baseline="0" dirty="0">
              <a:solidFill>
                <a:srgbClr val="FFFFFF"/>
              </a:solidFill>
              <a:latin typeface="3"/>
            </a:endParaRPr>
          </a:p>
          <a:p>
            <a:r>
              <a:rPr lang="en-US" sz="2000" b="0" i="0" u="none" strike="noStrike" baseline="0" dirty="0">
                <a:solidFill>
                  <a:srgbClr val="FFFFFF"/>
                </a:solidFill>
                <a:latin typeface="3"/>
              </a:rPr>
              <a:t>Voltage </a:t>
            </a:r>
          </a:p>
          <a:p>
            <a:r>
              <a:rPr lang="en-US" sz="2000" dirty="0">
                <a:solidFill>
                  <a:srgbClr val="FFFFFF"/>
                </a:solidFill>
                <a:latin typeface="3"/>
              </a:rPr>
              <a:t>Current</a:t>
            </a:r>
          </a:p>
          <a:p>
            <a:r>
              <a:rPr lang="en-US" sz="2000" b="0" i="0" u="none" strike="noStrike" baseline="0" dirty="0">
                <a:solidFill>
                  <a:srgbClr val="FF0000"/>
                </a:solidFill>
                <a:latin typeface="3"/>
              </a:rPr>
              <a:t>Torque</a:t>
            </a:r>
          </a:p>
          <a:p>
            <a:r>
              <a:rPr lang="en-US" sz="2000" b="0" i="0" u="none" strike="noStrike" baseline="0" dirty="0">
                <a:solidFill>
                  <a:srgbClr val="FF0000"/>
                </a:solidFill>
                <a:latin typeface="3"/>
              </a:rPr>
              <a:t>RPM</a:t>
            </a:r>
          </a:p>
          <a:p>
            <a:r>
              <a:rPr lang="en-US" sz="2000" b="0" i="0" u="none" strike="noStrike" baseline="0" dirty="0">
                <a:solidFill>
                  <a:srgbClr val="FFFFFF"/>
                </a:solidFill>
                <a:latin typeface="4"/>
              </a:rPr>
              <a:t>power</a:t>
            </a:r>
          </a:p>
          <a:p>
            <a:pPr marL="0" indent="0">
              <a:buNone/>
            </a:pPr>
            <a:endParaRPr lang="en-US" sz="2000" b="0" i="0" u="none" strike="noStrike" baseline="0" dirty="0">
              <a:solidFill>
                <a:srgbClr val="FFFFFF"/>
              </a:solidFill>
              <a:latin typeface="4"/>
            </a:endParaRPr>
          </a:p>
          <a:p>
            <a:endParaRPr lang="en-US" sz="2000" dirty="0">
              <a:solidFill>
                <a:srgbClr val="FFFFFF"/>
              </a:solidFill>
            </a:endParaRPr>
          </a:p>
        </p:txBody>
      </p:sp>
    </p:spTree>
    <p:extLst>
      <p:ext uri="{BB962C8B-B14F-4D97-AF65-F5344CB8AC3E}">
        <p14:creationId xmlns:p14="http://schemas.microsoft.com/office/powerpoint/2010/main" val="247772626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5253</TotalTime>
  <Words>2996</Words>
  <Application>Microsoft Office PowerPoint</Application>
  <PresentationFormat>Widescreen</PresentationFormat>
  <Paragraphs>223</Paragraphs>
  <Slides>59</Slides>
  <Notes>1</Notes>
  <HiddenSlides>0</HiddenSlides>
  <MMClips>5</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59</vt:i4>
      </vt:variant>
    </vt:vector>
  </HeadingPairs>
  <TitlesOfParts>
    <vt:vector size="74" baseType="lpstr">
      <vt:lpstr>3</vt:lpstr>
      <vt:lpstr>4</vt:lpstr>
      <vt:lpstr>Arial</vt:lpstr>
      <vt:lpstr>Calibri</vt:lpstr>
      <vt:lpstr>Calibri Light</vt:lpstr>
      <vt:lpstr>Georgia</vt:lpstr>
      <vt:lpstr>inherit</vt:lpstr>
      <vt:lpstr>Montserrat</vt:lpstr>
      <vt:lpstr>Nunito Sans</vt:lpstr>
      <vt:lpstr>Open Sans</vt:lpstr>
      <vt:lpstr>Roboto</vt:lpstr>
      <vt:lpstr>Segoe UI</vt:lpstr>
      <vt:lpstr>times new roman</vt:lpstr>
      <vt:lpstr>Work Sans</vt:lpstr>
      <vt:lpstr>Office Theme</vt:lpstr>
      <vt:lpstr>Line Follower Robot Car with Avoidance system</vt:lpstr>
      <vt:lpstr>Robotics Training Team</vt:lpstr>
      <vt:lpstr>How does the Line Follower Robot Car work?</vt:lpstr>
      <vt:lpstr>Outline</vt:lpstr>
      <vt:lpstr>components</vt:lpstr>
      <vt:lpstr>Motors </vt:lpstr>
      <vt:lpstr>Motors</vt:lpstr>
      <vt:lpstr> Types of Motors  </vt:lpstr>
      <vt:lpstr>How can we choose a Motor?</vt:lpstr>
      <vt:lpstr>Gear Motor</vt:lpstr>
      <vt:lpstr>PowerPoint Presentation</vt:lpstr>
      <vt:lpstr>Gear motor</vt:lpstr>
      <vt:lpstr>How to connect motor</vt:lpstr>
      <vt:lpstr>L298N DC Motor Driver Module</vt:lpstr>
      <vt:lpstr>Why we need Motor driver ?</vt:lpstr>
      <vt:lpstr>Controlling a DC Motor</vt:lpstr>
      <vt:lpstr>PWM – to control speed </vt:lpstr>
      <vt:lpstr>PowerPoint Presentation</vt:lpstr>
      <vt:lpstr>H-Bridge – to control the rotation direction</vt:lpstr>
      <vt:lpstr>The following animation shows the working of the H-bridge circuit.</vt:lpstr>
      <vt:lpstr>L298N Motor Driver Module Pinout</vt:lpstr>
      <vt:lpstr>Power Pins</vt:lpstr>
      <vt:lpstr>Output Pins</vt:lpstr>
      <vt:lpstr>Direction Control Pins</vt:lpstr>
      <vt:lpstr>The spinning direction of the motor can be controlled by applying logic HIGH (5V) or logic LOW (Ground) to these inputs. The chart below shows how this is done.</vt:lpstr>
      <vt:lpstr>Speed Control Pins</vt:lpstr>
      <vt:lpstr>SENSORS </vt:lpstr>
      <vt:lpstr>THE ULTRA SONIC SENSOR :</vt:lpstr>
      <vt:lpstr>THE ULTRA SONIC SENSOR :</vt:lpstr>
      <vt:lpstr>HOW IT WORKS :</vt:lpstr>
      <vt:lpstr>CALCULATING THE DISTANCE :</vt:lpstr>
      <vt:lpstr>IR Sensor</vt:lpstr>
      <vt:lpstr>IR Sensor</vt:lpstr>
      <vt:lpstr>IR transmitter and receiver:</vt:lpstr>
      <vt:lpstr>LM393 Comparators IC.</vt:lpstr>
      <vt:lpstr>Variable Resistor</vt:lpstr>
      <vt:lpstr>Power LED &amp; Output LED:</vt:lpstr>
      <vt:lpstr>HOW IR WORK</vt:lpstr>
      <vt:lpstr>COMMUNICATION AND  CONNECTION </vt:lpstr>
      <vt:lpstr>The PARALLEL MEANING :</vt:lpstr>
      <vt:lpstr>THE STRAIGHT MEANING:</vt:lpstr>
      <vt:lpstr>PowerPoint Presentation</vt:lpstr>
      <vt:lpstr>THE ARDUINO UNO MEANING:</vt:lpstr>
      <vt:lpstr>PowerPoint Presentation</vt:lpstr>
      <vt:lpstr>Schematics for Arduino Line Follower and Avoidance Robot Car</vt:lpstr>
      <vt:lpstr>PowerPoint Presentation</vt:lpstr>
      <vt:lpstr>PowerPoint Presentation</vt:lpstr>
      <vt:lpstr>PowerPoint Presentation</vt:lpstr>
      <vt:lpstr>Connection with Arduino</vt:lpstr>
      <vt:lpstr>THE VOLTAGE OF BATTERY :</vt:lpstr>
      <vt:lpstr>Code</vt:lpstr>
      <vt:lpstr>Identifying robot pins and parameters</vt:lpstr>
      <vt:lpstr>Initializing the mode of pins</vt:lpstr>
      <vt:lpstr>Identifying robot logic and actions</vt:lpstr>
      <vt:lpstr>Robot movement functions</vt:lpstr>
      <vt:lpstr>PowerPoint Presentation</vt:lpstr>
      <vt:lpstr>Let’s see Examples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ULTRA SONIC SENSOR :</dc:title>
  <dc:creator>Ragab Hassan AbdelMoneim Mohamed AbdelMoneim</dc:creator>
  <cp:lastModifiedBy>Ragab Hassan AbdelMoneim Mohamed AbdelMoneim</cp:lastModifiedBy>
  <cp:revision>17</cp:revision>
  <dcterms:created xsi:type="dcterms:W3CDTF">2022-08-29T20:30:31Z</dcterms:created>
  <dcterms:modified xsi:type="dcterms:W3CDTF">2022-09-03T17:06:47Z</dcterms:modified>
</cp:coreProperties>
</file>